
<file path=[Content_Types].xml><?xml version="1.0" encoding="utf-8"?>
<Types xmlns="http://schemas.openxmlformats.org/package/2006/content-types">
  <Default Extension="png" ContentType="image/png"/>
  <Default Extension="tmp" ContentType="image/png"/>
  <Default Extension="jfif" ContentType="image/jpe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 id="2147483696" r:id="rId2"/>
    <p:sldMasterId id="2147483709" r:id="rId3"/>
    <p:sldMasterId id="2147483745" r:id="rId4"/>
    <p:sldMasterId id="2147483757" r:id="rId5"/>
    <p:sldMasterId id="2147483769" r:id="rId6"/>
    <p:sldMasterId id="2147483781" r:id="rId7"/>
  </p:sldMasterIdLst>
  <p:notesMasterIdLst>
    <p:notesMasterId r:id="rId109"/>
  </p:notesMasterIdLst>
  <p:sldIdLst>
    <p:sldId id="353" r:id="rId8"/>
    <p:sldId id="352" r:id="rId9"/>
    <p:sldId id="281" r:id="rId10"/>
    <p:sldId id="283" r:id="rId11"/>
    <p:sldId id="285" r:id="rId12"/>
    <p:sldId id="775" r:id="rId13"/>
    <p:sldId id="286" r:id="rId14"/>
    <p:sldId id="289" r:id="rId15"/>
    <p:sldId id="291" r:id="rId16"/>
    <p:sldId id="280" r:id="rId17"/>
    <p:sldId id="279" r:id="rId18"/>
    <p:sldId id="292" r:id="rId19"/>
    <p:sldId id="293" r:id="rId20"/>
    <p:sldId id="295" r:id="rId21"/>
    <p:sldId id="776" r:id="rId22"/>
    <p:sldId id="782" r:id="rId23"/>
    <p:sldId id="778" r:id="rId24"/>
    <p:sldId id="277" r:id="rId25"/>
    <p:sldId id="297" r:id="rId26"/>
    <p:sldId id="294" r:id="rId27"/>
    <p:sldId id="779" r:id="rId28"/>
    <p:sldId id="747" r:id="rId29"/>
    <p:sldId id="748" r:id="rId30"/>
    <p:sldId id="749" r:id="rId31"/>
    <p:sldId id="750" r:id="rId32"/>
    <p:sldId id="751" r:id="rId33"/>
    <p:sldId id="752" r:id="rId34"/>
    <p:sldId id="753" r:id="rId35"/>
    <p:sldId id="754" r:id="rId36"/>
    <p:sldId id="755" r:id="rId37"/>
    <p:sldId id="756" r:id="rId38"/>
    <p:sldId id="757" r:id="rId39"/>
    <p:sldId id="758" r:id="rId40"/>
    <p:sldId id="759" r:id="rId41"/>
    <p:sldId id="760" r:id="rId42"/>
    <p:sldId id="761" r:id="rId43"/>
    <p:sldId id="762" r:id="rId44"/>
    <p:sldId id="763" r:id="rId45"/>
    <p:sldId id="764" r:id="rId46"/>
    <p:sldId id="765" r:id="rId47"/>
    <p:sldId id="766" r:id="rId48"/>
    <p:sldId id="767" r:id="rId49"/>
    <p:sldId id="768" r:id="rId50"/>
    <p:sldId id="769" r:id="rId51"/>
    <p:sldId id="770" r:id="rId52"/>
    <p:sldId id="771" r:id="rId53"/>
    <p:sldId id="772" r:id="rId54"/>
    <p:sldId id="780" r:id="rId55"/>
    <p:sldId id="745" r:id="rId56"/>
    <p:sldId id="303" r:id="rId57"/>
    <p:sldId id="302" r:id="rId58"/>
    <p:sldId id="301" r:id="rId59"/>
    <p:sldId id="305" r:id="rId60"/>
    <p:sldId id="304" r:id="rId61"/>
    <p:sldId id="306" r:id="rId62"/>
    <p:sldId id="321" r:id="rId63"/>
    <p:sldId id="316" r:id="rId64"/>
    <p:sldId id="309" r:id="rId65"/>
    <p:sldId id="310" r:id="rId66"/>
    <p:sldId id="308" r:id="rId67"/>
    <p:sldId id="307" r:id="rId68"/>
    <p:sldId id="311" r:id="rId69"/>
    <p:sldId id="312" r:id="rId70"/>
    <p:sldId id="314" r:id="rId71"/>
    <p:sldId id="313" r:id="rId72"/>
    <p:sldId id="317" r:id="rId73"/>
    <p:sldId id="318" r:id="rId74"/>
    <p:sldId id="319" r:id="rId75"/>
    <p:sldId id="322" r:id="rId76"/>
    <p:sldId id="324" r:id="rId77"/>
    <p:sldId id="328" r:id="rId78"/>
    <p:sldId id="326" r:id="rId79"/>
    <p:sldId id="329" r:id="rId80"/>
    <p:sldId id="783" r:id="rId81"/>
    <p:sldId id="330" r:id="rId82"/>
    <p:sldId id="332" r:id="rId83"/>
    <p:sldId id="320" r:id="rId84"/>
    <p:sldId id="278" r:id="rId85"/>
    <p:sldId id="333" r:id="rId86"/>
    <p:sldId id="334" r:id="rId87"/>
    <p:sldId id="336" r:id="rId88"/>
    <p:sldId id="345" r:id="rId89"/>
    <p:sldId id="347" r:id="rId90"/>
    <p:sldId id="773" r:id="rId91"/>
    <p:sldId id="791" r:id="rId92"/>
    <p:sldId id="349" r:id="rId93"/>
    <p:sldId id="785" r:id="rId94"/>
    <p:sldId id="784" r:id="rId95"/>
    <p:sldId id="786" r:id="rId96"/>
    <p:sldId id="787" r:id="rId97"/>
    <p:sldId id="788" r:id="rId98"/>
    <p:sldId id="348" r:id="rId99"/>
    <p:sldId id="350" r:id="rId100"/>
    <p:sldId id="335" r:id="rId101"/>
    <p:sldId id="337" r:id="rId102"/>
    <p:sldId id="342" r:id="rId103"/>
    <p:sldId id="344" r:id="rId104"/>
    <p:sldId id="343" r:id="rId105"/>
    <p:sldId id="341" r:id="rId106"/>
    <p:sldId id="338" r:id="rId107"/>
    <p:sldId id="722" r:id="rId108"/>
  </p:sldIdLst>
  <p:sldSz cx="12192000" cy="6858000"/>
  <p:notesSz cx="7099300" cy="102346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00CC"/>
    <a:srgbClr val="FFFF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4" d="100"/>
          <a:sy n="74" d="100"/>
        </p:scale>
        <p:origin x="376" y="-2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07" Type="http://schemas.openxmlformats.org/officeDocument/2006/relationships/slide" Target="slides/slide100.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slide" Target="slides/slide95.xml"/><Relationship Id="rId110"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13"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notesMaster" Target="notesMasters/notesMaster1.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emf"/><Relationship Id="rId1" Type="http://schemas.openxmlformats.org/officeDocument/2006/relationships/image" Target="../media/image1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4021138" y="0"/>
            <a:ext cx="3076575" cy="512763"/>
          </a:xfrm>
          <a:prstGeom prst="rect">
            <a:avLst/>
          </a:prstGeom>
        </p:spPr>
        <p:txBody>
          <a:bodyPr vert="horz" lIns="91440" tIns="45720" rIns="91440" bIns="45720" rtlCol="0"/>
          <a:lstStyle>
            <a:lvl1pPr algn="r">
              <a:defRPr sz="1200"/>
            </a:lvl1pPr>
          </a:lstStyle>
          <a:p>
            <a:fld id="{F9377F83-8318-4FF2-8384-7F88DC30CCFC}" type="datetimeFigureOut">
              <a:rPr lang="zh-TW" altLang="en-US" smtClean="0"/>
              <a:t>2020/12/13</a:t>
            </a:fld>
            <a:endParaRPr lang="zh-TW" altLang="en-US"/>
          </a:p>
        </p:txBody>
      </p:sp>
      <p:sp>
        <p:nvSpPr>
          <p:cNvPr id="4" name="投影片圖像版面配置區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a:defRPr sz="1200"/>
            </a:lvl1pPr>
          </a:lstStyle>
          <a:p>
            <a:fld id="{3CB95CC9-AA06-41FD-A113-0A82AFC1E147}" type="slidenum">
              <a:rPr lang="zh-TW" altLang="en-US" smtClean="0"/>
              <a:t>‹#›</a:t>
            </a:fld>
            <a:endParaRPr lang="zh-TW" altLang="en-US"/>
          </a:p>
        </p:txBody>
      </p:sp>
    </p:spTree>
    <p:extLst>
      <p:ext uri="{BB962C8B-B14F-4D97-AF65-F5344CB8AC3E}">
        <p14:creationId xmlns:p14="http://schemas.microsoft.com/office/powerpoint/2010/main" val="1122710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820E6C7-641F-442D-8AFC-5B26782CC914}" type="slidenum">
              <a:rPr lang="zh-TW" altLang="en-US" smtClean="0"/>
              <a:t>2</a:t>
            </a:fld>
            <a:endParaRPr lang="zh-TW" altLang="en-US"/>
          </a:p>
        </p:txBody>
      </p:sp>
    </p:spTree>
    <p:extLst>
      <p:ext uri="{BB962C8B-B14F-4D97-AF65-F5344CB8AC3E}">
        <p14:creationId xmlns:p14="http://schemas.microsoft.com/office/powerpoint/2010/main" val="3547617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26EFDE5-5451-4E8A-B60D-0FE73C0DAB1F}" type="slidenum">
              <a:rPr lang="zh-TW" altLang="en-US" smtClean="0">
                <a:solidFill>
                  <a:prstClr val="black"/>
                </a:solidFill>
              </a:rPr>
              <a:pPr/>
              <a:t>36</a:t>
            </a:fld>
            <a:endParaRPr lang="zh-TW" altLang="en-US">
              <a:solidFill>
                <a:prstClr val="black"/>
              </a:solidFill>
            </a:endParaRPr>
          </a:p>
        </p:txBody>
      </p:sp>
    </p:spTree>
    <p:extLst>
      <p:ext uri="{BB962C8B-B14F-4D97-AF65-F5344CB8AC3E}">
        <p14:creationId xmlns:p14="http://schemas.microsoft.com/office/powerpoint/2010/main" val="2804352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26EFDE5-5451-4E8A-B60D-0FE73C0DAB1F}" type="slidenum">
              <a:rPr lang="zh-TW" altLang="en-US" smtClean="0">
                <a:solidFill>
                  <a:prstClr val="black"/>
                </a:solidFill>
              </a:rPr>
              <a:pPr/>
              <a:t>43</a:t>
            </a:fld>
            <a:endParaRPr lang="zh-TW" altLang="en-US">
              <a:solidFill>
                <a:prstClr val="black"/>
              </a:solidFill>
            </a:endParaRPr>
          </a:p>
        </p:txBody>
      </p:sp>
    </p:spTree>
    <p:extLst>
      <p:ext uri="{BB962C8B-B14F-4D97-AF65-F5344CB8AC3E}">
        <p14:creationId xmlns:p14="http://schemas.microsoft.com/office/powerpoint/2010/main" val="3835732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26EFDE5-5451-4E8A-B60D-0FE73C0DAB1F}" type="slidenum">
              <a:rPr lang="zh-TW" altLang="en-US" smtClean="0">
                <a:solidFill>
                  <a:prstClr val="black"/>
                </a:solidFill>
              </a:rPr>
              <a:pPr/>
              <a:t>44</a:t>
            </a:fld>
            <a:endParaRPr lang="zh-TW" altLang="en-US">
              <a:solidFill>
                <a:prstClr val="black"/>
              </a:solidFill>
            </a:endParaRPr>
          </a:p>
        </p:txBody>
      </p:sp>
    </p:spTree>
    <p:extLst>
      <p:ext uri="{BB962C8B-B14F-4D97-AF65-F5344CB8AC3E}">
        <p14:creationId xmlns:p14="http://schemas.microsoft.com/office/powerpoint/2010/main" val="3547230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26EFDE5-5451-4E8A-B60D-0FE73C0DAB1F}" type="slidenum">
              <a:rPr lang="zh-TW" altLang="en-US" smtClean="0">
                <a:solidFill>
                  <a:prstClr val="black"/>
                </a:solidFill>
              </a:rPr>
              <a:pPr/>
              <a:t>45</a:t>
            </a:fld>
            <a:endParaRPr lang="zh-TW" altLang="en-US">
              <a:solidFill>
                <a:prstClr val="black"/>
              </a:solidFill>
            </a:endParaRPr>
          </a:p>
        </p:txBody>
      </p:sp>
    </p:spTree>
    <p:extLst>
      <p:ext uri="{BB962C8B-B14F-4D97-AF65-F5344CB8AC3E}">
        <p14:creationId xmlns:p14="http://schemas.microsoft.com/office/powerpoint/2010/main" val="1100799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26EFDE5-5451-4E8A-B60D-0FE73C0DAB1F}" type="slidenum">
              <a:rPr lang="zh-TW" altLang="en-US" smtClean="0">
                <a:solidFill>
                  <a:prstClr val="black"/>
                </a:solidFill>
              </a:rPr>
              <a:pPr/>
              <a:t>46</a:t>
            </a:fld>
            <a:endParaRPr lang="zh-TW" altLang="en-US">
              <a:solidFill>
                <a:prstClr val="black"/>
              </a:solidFill>
            </a:endParaRPr>
          </a:p>
        </p:txBody>
      </p:sp>
    </p:spTree>
    <p:extLst>
      <p:ext uri="{BB962C8B-B14F-4D97-AF65-F5344CB8AC3E}">
        <p14:creationId xmlns:p14="http://schemas.microsoft.com/office/powerpoint/2010/main" val="2779930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26EFDE5-5451-4E8A-B60D-0FE73C0DAB1F}" type="slidenum">
              <a:rPr lang="zh-TW" altLang="en-US" smtClean="0">
                <a:solidFill>
                  <a:prstClr val="black"/>
                </a:solidFill>
              </a:rPr>
              <a:pPr/>
              <a:t>47</a:t>
            </a:fld>
            <a:endParaRPr lang="zh-TW" altLang="en-US">
              <a:solidFill>
                <a:prstClr val="black"/>
              </a:solidFill>
            </a:endParaRPr>
          </a:p>
        </p:txBody>
      </p:sp>
    </p:spTree>
    <p:extLst>
      <p:ext uri="{BB962C8B-B14F-4D97-AF65-F5344CB8AC3E}">
        <p14:creationId xmlns:p14="http://schemas.microsoft.com/office/powerpoint/2010/main" val="3564745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4C1AFA0-E053-4560-8079-626EED5FAF87}" type="slidenum">
              <a:rPr lang="zh-TW" altLang="en-US" smtClean="0">
                <a:solidFill>
                  <a:prstClr val="black"/>
                </a:solidFill>
              </a:rPr>
              <a:pPr/>
              <a:t>101</a:t>
            </a:fld>
            <a:endParaRPr lang="zh-TW" altLang="en-US">
              <a:solidFill>
                <a:prstClr val="black"/>
              </a:solidFill>
            </a:endParaRPr>
          </a:p>
        </p:txBody>
      </p:sp>
    </p:spTree>
    <p:extLst>
      <p:ext uri="{BB962C8B-B14F-4D97-AF65-F5344CB8AC3E}">
        <p14:creationId xmlns:p14="http://schemas.microsoft.com/office/powerpoint/2010/main" val="2175988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916061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983346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77412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448511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12/13/2020</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4256751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254758" y="851744"/>
            <a:ext cx="1193724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543985" y="1726332"/>
            <a:ext cx="11197167"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578009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105156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9" name="Slide Number Placeholder 5"/>
          <p:cNvSpPr>
            <a:spLocks noGrp="1"/>
          </p:cNvSpPr>
          <p:nvPr>
            <p:ph type="sldNum" sz="quarter" idx="12"/>
          </p:nvPr>
        </p:nvSpPr>
        <p:spPr>
          <a:xfrm>
            <a:off x="8610600" y="6356352"/>
            <a:ext cx="27432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8373407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6"/>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D24AB09D-E456-4262-910D-BF91BD94C5AB}"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010983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C776120-B7D7-47BD-B139-A6579C4ED008}"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0359611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08BF785C-1DC1-4C25-99B4-65F785D4E2F6}"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1067373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0FA81BD6-FCE9-4F50-BEBF-02D335D17184}"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468736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838200" y="233363"/>
            <a:ext cx="1219200" cy="914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77207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5B415940-E1F0-4CA2-9928-919390487878}"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2447246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A2BD223A-DA49-4D67-B949-B30EE72F4D9B}"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1981808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C8E74D1-F158-4846-824E-BD4BEE3255D7}"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707756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08785104-4C43-4DCA-8FE6-18A966479D21}"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322942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49B58CB7-6808-4576-BD58-3B1E145B2712}"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9943371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2DA44E0-5370-4A16-86A9-4312DB4D93B1}"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7297609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274639"/>
            <a:ext cx="27432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09600" y="274639"/>
            <a:ext cx="80264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6EF3A6F-C0C5-4D9F-9253-2095BEA7D610}"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6742059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105156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4" name="Slide Number Placeholder 3"/>
          <p:cNvSpPr>
            <a:spLocks noGrp="1"/>
          </p:cNvSpPr>
          <p:nvPr>
            <p:ph type="sldNum" sz="quarter" idx="12"/>
          </p:nvPr>
        </p:nvSpPr>
        <p:spPr>
          <a:xfrm>
            <a:off x="8737600" y="6356351"/>
            <a:ext cx="2844800" cy="365125"/>
          </a:xfrm>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736400104"/>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6"/>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CCF9FB70-F551-4EFE-B815-F8B34551A1A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7940819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CF9FB70-F551-4EFE-B815-F8B34551A1A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026213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40483388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CCF9FB70-F551-4EFE-B815-F8B34551A1A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3262877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CCF9FB70-F551-4EFE-B815-F8B34551A1A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1479534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CCF9FB70-F551-4EFE-B815-F8B34551A1A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662816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CCF9FB70-F551-4EFE-B815-F8B34551A1A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494560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CCF9FB70-F551-4EFE-B815-F8B34551A1A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9018629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CCF9FB70-F551-4EFE-B815-F8B34551A1A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5599900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CCF9FB70-F551-4EFE-B815-F8B34551A1A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842772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CF9FB70-F551-4EFE-B815-F8B34551A1A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833026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274639"/>
            <a:ext cx="27432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09600" y="274639"/>
            <a:ext cx="80264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CF9FB70-F551-4EFE-B815-F8B34551A1A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935077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2AE0BD3D-50B7-4100-8AFF-273F1AF0D59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 xmlns:a16="http://schemas.microsoft.com/office/drawing/2014/main" id="{D2AF0668-E8DF-4DCD-AC32-3ED0E7F304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 xmlns:a16="http://schemas.microsoft.com/office/drawing/2014/main" id="{8D7F6D7A-8D71-44E5-B806-8C7F1C59E8AA}"/>
              </a:ext>
            </a:extLst>
          </p:cNvPr>
          <p:cNvSpPr>
            <a:spLocks noGrp="1"/>
          </p:cNvSpPr>
          <p:nvPr>
            <p:ph type="dt" sz="half" idx="10"/>
          </p:nvPr>
        </p:nvSpPr>
        <p:spPr/>
        <p:txBody>
          <a:bodyPr/>
          <a:lstStyle/>
          <a:p>
            <a:fld id="{6E55F89E-7FA5-4F6E-8680-7C7A6674F6E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a:extLst>
              <a:ext uri="{FF2B5EF4-FFF2-40B4-BE49-F238E27FC236}">
                <a16:creationId xmlns="" xmlns:a16="http://schemas.microsoft.com/office/drawing/2014/main" id="{DF5B30D8-BE15-4234-B978-52AB12742760}"/>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a:extLst>
              <a:ext uri="{FF2B5EF4-FFF2-40B4-BE49-F238E27FC236}">
                <a16:creationId xmlns="" xmlns:a16="http://schemas.microsoft.com/office/drawing/2014/main" id="{2001AC06-6EF0-40AB-9D3E-D5ECD183D578}"/>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09801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6151210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3202448-7687-48A7-9D5C-1AD5945D728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 xmlns:a16="http://schemas.microsoft.com/office/drawing/2014/main" id="{7BD9FD7E-2C23-4400-97CA-2AD3B41C037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 xmlns:a16="http://schemas.microsoft.com/office/drawing/2014/main" id="{E6E17431-2B1F-49B2-B5B8-C918C705261C}"/>
              </a:ext>
            </a:extLst>
          </p:cNvPr>
          <p:cNvSpPr>
            <a:spLocks noGrp="1"/>
          </p:cNvSpPr>
          <p:nvPr>
            <p:ph type="dt" sz="half" idx="10"/>
          </p:nvPr>
        </p:nvSpPr>
        <p:spPr/>
        <p:txBody>
          <a:bodyPr/>
          <a:lstStyle/>
          <a:p>
            <a:fld id="{6E55F89E-7FA5-4F6E-8680-7C7A6674F6E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a:extLst>
              <a:ext uri="{FF2B5EF4-FFF2-40B4-BE49-F238E27FC236}">
                <a16:creationId xmlns="" xmlns:a16="http://schemas.microsoft.com/office/drawing/2014/main" id="{7E59265C-32A0-4C59-8405-136604C6C92D}"/>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a:extLst>
              <a:ext uri="{FF2B5EF4-FFF2-40B4-BE49-F238E27FC236}">
                <a16:creationId xmlns="" xmlns:a16="http://schemas.microsoft.com/office/drawing/2014/main" id="{825BB91B-DCF9-4FCB-A5ED-796B8593446C}"/>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0252791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D2580E84-E07A-43B4-8665-72FEDD21FE6A}"/>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 xmlns:a16="http://schemas.microsoft.com/office/drawing/2014/main" id="{4102C5DA-4576-425E-95EE-8E40A8FCB3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 xmlns:a16="http://schemas.microsoft.com/office/drawing/2014/main" id="{54398767-6FB6-4B16-AC9A-0393A7B2EFF3}"/>
              </a:ext>
            </a:extLst>
          </p:cNvPr>
          <p:cNvSpPr>
            <a:spLocks noGrp="1"/>
          </p:cNvSpPr>
          <p:nvPr>
            <p:ph type="dt" sz="half" idx="10"/>
          </p:nvPr>
        </p:nvSpPr>
        <p:spPr/>
        <p:txBody>
          <a:bodyPr/>
          <a:lstStyle/>
          <a:p>
            <a:fld id="{6E55F89E-7FA5-4F6E-8680-7C7A6674F6E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a:extLst>
              <a:ext uri="{FF2B5EF4-FFF2-40B4-BE49-F238E27FC236}">
                <a16:creationId xmlns="" xmlns:a16="http://schemas.microsoft.com/office/drawing/2014/main" id="{64B1930D-CC60-479B-964B-12EC186A34B4}"/>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a:extLst>
              <a:ext uri="{FF2B5EF4-FFF2-40B4-BE49-F238E27FC236}">
                <a16:creationId xmlns="" xmlns:a16="http://schemas.microsoft.com/office/drawing/2014/main" id="{58900A43-C0C4-49A1-96EF-6A92931BD743}"/>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276961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B2200C16-535A-4F99-90C4-248E0493491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 xmlns:a16="http://schemas.microsoft.com/office/drawing/2014/main" id="{E0BAB2F1-285E-4072-BD63-1DB2A07895D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 xmlns:a16="http://schemas.microsoft.com/office/drawing/2014/main" id="{C20DB011-5670-4AAF-BD8D-ED9033977E89}"/>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 xmlns:a16="http://schemas.microsoft.com/office/drawing/2014/main" id="{F90F46E5-8203-4469-809F-706C7AC2BA00}"/>
              </a:ext>
            </a:extLst>
          </p:cNvPr>
          <p:cNvSpPr>
            <a:spLocks noGrp="1"/>
          </p:cNvSpPr>
          <p:nvPr>
            <p:ph type="dt" sz="half" idx="10"/>
          </p:nvPr>
        </p:nvSpPr>
        <p:spPr/>
        <p:txBody>
          <a:bodyPr/>
          <a:lstStyle/>
          <a:p>
            <a:fld id="{6E55F89E-7FA5-4F6E-8680-7C7A6674F6E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6" name="頁尾版面配置區 5">
            <a:extLst>
              <a:ext uri="{FF2B5EF4-FFF2-40B4-BE49-F238E27FC236}">
                <a16:creationId xmlns="" xmlns:a16="http://schemas.microsoft.com/office/drawing/2014/main" id="{43F9BB06-0E3A-4AC7-A29B-F83F8B3EFBFC}"/>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a:extLst>
              <a:ext uri="{FF2B5EF4-FFF2-40B4-BE49-F238E27FC236}">
                <a16:creationId xmlns="" xmlns:a16="http://schemas.microsoft.com/office/drawing/2014/main" id="{68A3815C-7D18-4B53-B984-4A5B1CB53476}"/>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1317548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262972BE-BE3A-4D66-B5FB-95012211814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 xmlns:a16="http://schemas.microsoft.com/office/drawing/2014/main" id="{0A3C7AB2-7BB2-4804-A5D6-6A155ABAAB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 xmlns:a16="http://schemas.microsoft.com/office/drawing/2014/main" id="{32005C64-FAD1-49D6-85E7-ABAE47B3428C}"/>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 xmlns:a16="http://schemas.microsoft.com/office/drawing/2014/main" id="{1E76C889-FA74-49F9-885C-AA6E1FBC21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 xmlns:a16="http://schemas.microsoft.com/office/drawing/2014/main" id="{74EE2BE4-BE84-49E0-8B88-ADE82047A219}"/>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 xmlns:a16="http://schemas.microsoft.com/office/drawing/2014/main" id="{769A1292-6FB3-4EDA-AC89-F511CFA49052}"/>
              </a:ext>
            </a:extLst>
          </p:cNvPr>
          <p:cNvSpPr>
            <a:spLocks noGrp="1"/>
          </p:cNvSpPr>
          <p:nvPr>
            <p:ph type="dt" sz="half" idx="10"/>
          </p:nvPr>
        </p:nvSpPr>
        <p:spPr/>
        <p:txBody>
          <a:bodyPr/>
          <a:lstStyle/>
          <a:p>
            <a:fld id="{6E55F89E-7FA5-4F6E-8680-7C7A6674F6E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8" name="頁尾版面配置區 7">
            <a:extLst>
              <a:ext uri="{FF2B5EF4-FFF2-40B4-BE49-F238E27FC236}">
                <a16:creationId xmlns="" xmlns:a16="http://schemas.microsoft.com/office/drawing/2014/main" id="{3E4CDF5F-B535-4833-87EA-4459E00AF81A}"/>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a:extLst>
              <a:ext uri="{FF2B5EF4-FFF2-40B4-BE49-F238E27FC236}">
                <a16:creationId xmlns="" xmlns:a16="http://schemas.microsoft.com/office/drawing/2014/main" id="{CF6A779F-D378-42CC-A988-FE9AEB5A2F35}"/>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35672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59B380A8-FFF2-4977-952B-E73BCD00BAE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 xmlns:a16="http://schemas.microsoft.com/office/drawing/2014/main" id="{227249AF-B191-4231-9DDE-ADF09F50E52C}"/>
              </a:ext>
            </a:extLst>
          </p:cNvPr>
          <p:cNvSpPr>
            <a:spLocks noGrp="1"/>
          </p:cNvSpPr>
          <p:nvPr>
            <p:ph type="dt" sz="half" idx="10"/>
          </p:nvPr>
        </p:nvSpPr>
        <p:spPr/>
        <p:txBody>
          <a:bodyPr/>
          <a:lstStyle/>
          <a:p>
            <a:fld id="{6E55F89E-7FA5-4F6E-8680-7C7A6674F6E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4" name="頁尾版面配置區 3">
            <a:extLst>
              <a:ext uri="{FF2B5EF4-FFF2-40B4-BE49-F238E27FC236}">
                <a16:creationId xmlns="" xmlns:a16="http://schemas.microsoft.com/office/drawing/2014/main" id="{DFD03273-AE4C-4F53-A8C9-0F7F4CDD2402}"/>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a:extLst>
              <a:ext uri="{FF2B5EF4-FFF2-40B4-BE49-F238E27FC236}">
                <a16:creationId xmlns="" xmlns:a16="http://schemas.microsoft.com/office/drawing/2014/main" id="{3E392CE9-E91A-45CE-9A61-F3626DCD1664}"/>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531720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 xmlns:a16="http://schemas.microsoft.com/office/drawing/2014/main" id="{DC829382-23C9-4F2D-A9BB-686C91C409AF}"/>
              </a:ext>
            </a:extLst>
          </p:cNvPr>
          <p:cNvSpPr>
            <a:spLocks noGrp="1"/>
          </p:cNvSpPr>
          <p:nvPr>
            <p:ph type="dt" sz="half" idx="10"/>
          </p:nvPr>
        </p:nvSpPr>
        <p:spPr/>
        <p:txBody>
          <a:bodyPr/>
          <a:lstStyle/>
          <a:p>
            <a:fld id="{6E55F89E-7FA5-4F6E-8680-7C7A6674F6E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3" name="頁尾版面配置區 2">
            <a:extLst>
              <a:ext uri="{FF2B5EF4-FFF2-40B4-BE49-F238E27FC236}">
                <a16:creationId xmlns="" xmlns:a16="http://schemas.microsoft.com/office/drawing/2014/main" id="{18B980D6-377C-4837-8B19-6D509CB0AF5F}"/>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a:extLst>
              <a:ext uri="{FF2B5EF4-FFF2-40B4-BE49-F238E27FC236}">
                <a16:creationId xmlns="" xmlns:a16="http://schemas.microsoft.com/office/drawing/2014/main" id="{890CDB1D-F5A9-44CC-A298-EB17E8A43204}"/>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5137477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42872EE-592B-4082-B2A2-F54A2D44BCB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 xmlns:a16="http://schemas.microsoft.com/office/drawing/2014/main" id="{2A29E6AF-296F-42A9-8915-139D57FB21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 xmlns:a16="http://schemas.microsoft.com/office/drawing/2014/main" id="{54C1C482-AA30-4F35-8056-3DC8AC956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 xmlns:a16="http://schemas.microsoft.com/office/drawing/2014/main" id="{0026C86A-81A6-4824-A379-C84C837F7BD0}"/>
              </a:ext>
            </a:extLst>
          </p:cNvPr>
          <p:cNvSpPr>
            <a:spLocks noGrp="1"/>
          </p:cNvSpPr>
          <p:nvPr>
            <p:ph type="dt" sz="half" idx="10"/>
          </p:nvPr>
        </p:nvSpPr>
        <p:spPr/>
        <p:txBody>
          <a:bodyPr/>
          <a:lstStyle/>
          <a:p>
            <a:fld id="{6E55F89E-7FA5-4F6E-8680-7C7A6674F6E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6" name="頁尾版面配置區 5">
            <a:extLst>
              <a:ext uri="{FF2B5EF4-FFF2-40B4-BE49-F238E27FC236}">
                <a16:creationId xmlns="" xmlns:a16="http://schemas.microsoft.com/office/drawing/2014/main" id="{3E709285-DA46-4B41-8096-94F123DC3696}"/>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a:extLst>
              <a:ext uri="{FF2B5EF4-FFF2-40B4-BE49-F238E27FC236}">
                <a16:creationId xmlns="" xmlns:a16="http://schemas.microsoft.com/office/drawing/2014/main" id="{B9AB613C-9D10-4E1C-9E4E-2AF2EBB2A44E}"/>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4659952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4BF1D0E8-E09D-4C71-840B-554AB635D47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 xmlns:a16="http://schemas.microsoft.com/office/drawing/2014/main" id="{C420B699-F3D1-49E1-9F85-A88F57323C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 xmlns:a16="http://schemas.microsoft.com/office/drawing/2014/main" id="{1D42FA49-4757-4CCC-9AAD-3BEA72CA98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 xmlns:a16="http://schemas.microsoft.com/office/drawing/2014/main" id="{D029D64E-73D3-4973-A2C7-9D06B31459B2}"/>
              </a:ext>
            </a:extLst>
          </p:cNvPr>
          <p:cNvSpPr>
            <a:spLocks noGrp="1"/>
          </p:cNvSpPr>
          <p:nvPr>
            <p:ph type="dt" sz="half" idx="10"/>
          </p:nvPr>
        </p:nvSpPr>
        <p:spPr/>
        <p:txBody>
          <a:bodyPr/>
          <a:lstStyle/>
          <a:p>
            <a:fld id="{6E55F89E-7FA5-4F6E-8680-7C7A6674F6E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6" name="頁尾版面配置區 5">
            <a:extLst>
              <a:ext uri="{FF2B5EF4-FFF2-40B4-BE49-F238E27FC236}">
                <a16:creationId xmlns="" xmlns:a16="http://schemas.microsoft.com/office/drawing/2014/main" id="{90D67363-B1F5-4E50-8A7A-B96DF22E7E5A}"/>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a:extLst>
              <a:ext uri="{FF2B5EF4-FFF2-40B4-BE49-F238E27FC236}">
                <a16:creationId xmlns="" xmlns:a16="http://schemas.microsoft.com/office/drawing/2014/main" id="{6E6DFEAF-976B-4FB4-90EE-D1B23434D288}"/>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5038275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D7305E74-A618-4520-B0A7-8D63D491716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 xmlns:a16="http://schemas.microsoft.com/office/drawing/2014/main" id="{44BE7C47-15D6-4886-BCB7-0BF0E38F46B2}"/>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 xmlns:a16="http://schemas.microsoft.com/office/drawing/2014/main" id="{7C33A082-24B7-49F6-A019-38F405D1CF73}"/>
              </a:ext>
            </a:extLst>
          </p:cNvPr>
          <p:cNvSpPr>
            <a:spLocks noGrp="1"/>
          </p:cNvSpPr>
          <p:nvPr>
            <p:ph type="dt" sz="half" idx="10"/>
          </p:nvPr>
        </p:nvSpPr>
        <p:spPr/>
        <p:txBody>
          <a:bodyPr/>
          <a:lstStyle/>
          <a:p>
            <a:fld id="{6E55F89E-7FA5-4F6E-8680-7C7A6674F6E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a:extLst>
              <a:ext uri="{FF2B5EF4-FFF2-40B4-BE49-F238E27FC236}">
                <a16:creationId xmlns="" xmlns:a16="http://schemas.microsoft.com/office/drawing/2014/main" id="{7FDF5965-C827-4EE2-8194-9F6371796082}"/>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a:extLst>
              <a:ext uri="{FF2B5EF4-FFF2-40B4-BE49-F238E27FC236}">
                <a16:creationId xmlns="" xmlns:a16="http://schemas.microsoft.com/office/drawing/2014/main" id="{515C1246-76E4-4F9E-8F8B-9C10F098D6E2}"/>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523885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 xmlns:a16="http://schemas.microsoft.com/office/drawing/2014/main" id="{C6908B0F-4C48-419C-9ADD-B2E7A379C0A8}"/>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 xmlns:a16="http://schemas.microsoft.com/office/drawing/2014/main" id="{D6F18A8C-1C19-4DDF-97EE-173064F4C20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 xmlns:a16="http://schemas.microsoft.com/office/drawing/2014/main" id="{B0E211ED-E594-4D3B-A2DB-8F608762204C}"/>
              </a:ext>
            </a:extLst>
          </p:cNvPr>
          <p:cNvSpPr>
            <a:spLocks noGrp="1"/>
          </p:cNvSpPr>
          <p:nvPr>
            <p:ph type="dt" sz="half" idx="10"/>
          </p:nvPr>
        </p:nvSpPr>
        <p:spPr/>
        <p:txBody>
          <a:bodyPr/>
          <a:lstStyle/>
          <a:p>
            <a:fld id="{6E55F89E-7FA5-4F6E-8680-7C7A6674F6E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a:extLst>
              <a:ext uri="{FF2B5EF4-FFF2-40B4-BE49-F238E27FC236}">
                <a16:creationId xmlns="" xmlns:a16="http://schemas.microsoft.com/office/drawing/2014/main" id="{C6FE6899-B813-4F82-B9E4-DBF22CD1B799}"/>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a:extLst>
              <a:ext uri="{FF2B5EF4-FFF2-40B4-BE49-F238E27FC236}">
                <a16:creationId xmlns="" xmlns:a16="http://schemas.microsoft.com/office/drawing/2014/main" id="{9DB60CBD-59D3-4E70-85EF-1A9C6A88596C}"/>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0965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839789"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172201"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0593114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AE0BD3D-50B7-4100-8AFF-273F1AF0D59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xmlns="" id="{D2AF0668-E8DF-4DCD-AC32-3ED0E7F304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xmlns="" id="{8D7F6D7A-8D71-44E5-B806-8C7F1C59E8AA}"/>
              </a:ext>
            </a:extLst>
          </p:cNvPr>
          <p:cNvSpPr>
            <a:spLocks noGrp="1"/>
          </p:cNvSpPr>
          <p:nvPr>
            <p:ph type="dt" sz="half" idx="10"/>
          </p:nvPr>
        </p:nvSpPr>
        <p:spPr/>
        <p:txBody>
          <a:bodyPr/>
          <a:lstStyle/>
          <a:p>
            <a:fld id="{702B48A8-AD8B-4F46-9CFF-4C80C2C0FBA9}"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a:extLst>
              <a:ext uri="{FF2B5EF4-FFF2-40B4-BE49-F238E27FC236}">
                <a16:creationId xmlns:a16="http://schemas.microsoft.com/office/drawing/2014/main" xmlns="" id="{DF5B30D8-BE15-4234-B978-52AB12742760}"/>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a:extLst>
              <a:ext uri="{FF2B5EF4-FFF2-40B4-BE49-F238E27FC236}">
                <a16:creationId xmlns:a16="http://schemas.microsoft.com/office/drawing/2014/main" xmlns="" id="{2001AC06-6EF0-40AB-9D3E-D5ECD183D578}"/>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605247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93202448-7687-48A7-9D5C-1AD5945D728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xmlns="" id="{7BD9FD7E-2C23-4400-97CA-2AD3B41C037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E6E17431-2B1F-49B2-B5B8-C918C705261C}"/>
              </a:ext>
            </a:extLst>
          </p:cNvPr>
          <p:cNvSpPr>
            <a:spLocks noGrp="1"/>
          </p:cNvSpPr>
          <p:nvPr>
            <p:ph type="dt" sz="half" idx="10"/>
          </p:nvPr>
        </p:nvSpPr>
        <p:spPr/>
        <p:txBody>
          <a:bodyPr/>
          <a:lstStyle/>
          <a:p>
            <a:fld id="{6F78CAC4-23D4-41BD-8160-251A919696EA}"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a:extLst>
              <a:ext uri="{FF2B5EF4-FFF2-40B4-BE49-F238E27FC236}">
                <a16:creationId xmlns:a16="http://schemas.microsoft.com/office/drawing/2014/main" xmlns="" id="{7E59265C-32A0-4C59-8405-136604C6C92D}"/>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a:extLst>
              <a:ext uri="{FF2B5EF4-FFF2-40B4-BE49-F238E27FC236}">
                <a16:creationId xmlns:a16="http://schemas.microsoft.com/office/drawing/2014/main" xmlns="" id="{825BB91B-DCF9-4FCB-A5ED-796B8593446C}"/>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6192789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2580E84-E07A-43B4-8665-72FEDD21FE6A}"/>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xmlns="" id="{4102C5DA-4576-425E-95EE-8E40A8FCB3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xmlns="" id="{54398767-6FB6-4B16-AC9A-0393A7B2EFF3}"/>
              </a:ext>
            </a:extLst>
          </p:cNvPr>
          <p:cNvSpPr>
            <a:spLocks noGrp="1"/>
          </p:cNvSpPr>
          <p:nvPr>
            <p:ph type="dt" sz="half" idx="10"/>
          </p:nvPr>
        </p:nvSpPr>
        <p:spPr/>
        <p:txBody>
          <a:bodyPr/>
          <a:lstStyle/>
          <a:p>
            <a:fld id="{9465F483-12B7-480C-ADA6-634823BB3EC6}"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a:extLst>
              <a:ext uri="{FF2B5EF4-FFF2-40B4-BE49-F238E27FC236}">
                <a16:creationId xmlns:a16="http://schemas.microsoft.com/office/drawing/2014/main" xmlns="" id="{64B1930D-CC60-479B-964B-12EC186A34B4}"/>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a:extLst>
              <a:ext uri="{FF2B5EF4-FFF2-40B4-BE49-F238E27FC236}">
                <a16:creationId xmlns:a16="http://schemas.microsoft.com/office/drawing/2014/main" xmlns="" id="{58900A43-C0C4-49A1-96EF-6A92931BD743}"/>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795057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B2200C16-535A-4F99-90C4-248E0493491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xmlns="" id="{E0BAB2F1-285E-4072-BD63-1DB2A07895D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xmlns="" id="{C20DB011-5670-4AAF-BD8D-ED9033977E89}"/>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xmlns="" id="{F90F46E5-8203-4469-809F-706C7AC2BA00}"/>
              </a:ext>
            </a:extLst>
          </p:cNvPr>
          <p:cNvSpPr>
            <a:spLocks noGrp="1"/>
          </p:cNvSpPr>
          <p:nvPr>
            <p:ph type="dt" sz="half" idx="10"/>
          </p:nvPr>
        </p:nvSpPr>
        <p:spPr/>
        <p:txBody>
          <a:bodyPr/>
          <a:lstStyle/>
          <a:p>
            <a:fld id="{E618EF84-0B2D-4AC5-86FE-455FF67F410B}"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6" name="頁尾版面配置區 5">
            <a:extLst>
              <a:ext uri="{FF2B5EF4-FFF2-40B4-BE49-F238E27FC236}">
                <a16:creationId xmlns:a16="http://schemas.microsoft.com/office/drawing/2014/main" xmlns="" id="{43F9BB06-0E3A-4AC7-A29B-F83F8B3EFBFC}"/>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a:extLst>
              <a:ext uri="{FF2B5EF4-FFF2-40B4-BE49-F238E27FC236}">
                <a16:creationId xmlns:a16="http://schemas.microsoft.com/office/drawing/2014/main" xmlns="" id="{68A3815C-7D18-4B53-B984-4A5B1CB53476}"/>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1727773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62972BE-BE3A-4D66-B5FB-95012211814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xmlns="" id="{0A3C7AB2-7BB2-4804-A5D6-6A155ABAAB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xmlns="" id="{32005C64-FAD1-49D6-85E7-ABAE47B3428C}"/>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xmlns="" id="{1E76C889-FA74-49F9-885C-AA6E1FBC21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xmlns="" id="{74EE2BE4-BE84-49E0-8B88-ADE82047A219}"/>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xmlns="" id="{769A1292-6FB3-4EDA-AC89-F511CFA49052}"/>
              </a:ext>
            </a:extLst>
          </p:cNvPr>
          <p:cNvSpPr>
            <a:spLocks noGrp="1"/>
          </p:cNvSpPr>
          <p:nvPr>
            <p:ph type="dt" sz="half" idx="10"/>
          </p:nvPr>
        </p:nvSpPr>
        <p:spPr/>
        <p:txBody>
          <a:bodyPr/>
          <a:lstStyle/>
          <a:p>
            <a:fld id="{24D00D5C-ABF4-43FA-88C2-85F73D8E276A}"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8" name="頁尾版面配置區 7">
            <a:extLst>
              <a:ext uri="{FF2B5EF4-FFF2-40B4-BE49-F238E27FC236}">
                <a16:creationId xmlns:a16="http://schemas.microsoft.com/office/drawing/2014/main" xmlns="" id="{3E4CDF5F-B535-4833-87EA-4459E00AF81A}"/>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a:extLst>
              <a:ext uri="{FF2B5EF4-FFF2-40B4-BE49-F238E27FC236}">
                <a16:creationId xmlns:a16="http://schemas.microsoft.com/office/drawing/2014/main" xmlns="" id="{CF6A779F-D378-42CC-A988-FE9AEB5A2F35}"/>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955810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59B380A8-FFF2-4977-952B-E73BCD00BAE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xmlns="" id="{227249AF-B191-4231-9DDE-ADF09F50E52C}"/>
              </a:ext>
            </a:extLst>
          </p:cNvPr>
          <p:cNvSpPr>
            <a:spLocks noGrp="1"/>
          </p:cNvSpPr>
          <p:nvPr>
            <p:ph type="dt" sz="half" idx="10"/>
          </p:nvPr>
        </p:nvSpPr>
        <p:spPr/>
        <p:txBody>
          <a:bodyPr/>
          <a:lstStyle/>
          <a:p>
            <a:fld id="{CAB43A03-38EB-4F0D-8A15-2EF3EB9A5CD0}"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4" name="頁尾版面配置區 3">
            <a:extLst>
              <a:ext uri="{FF2B5EF4-FFF2-40B4-BE49-F238E27FC236}">
                <a16:creationId xmlns:a16="http://schemas.microsoft.com/office/drawing/2014/main" xmlns="" id="{DFD03273-AE4C-4F53-A8C9-0F7F4CDD2402}"/>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a:extLst>
              <a:ext uri="{FF2B5EF4-FFF2-40B4-BE49-F238E27FC236}">
                <a16:creationId xmlns:a16="http://schemas.microsoft.com/office/drawing/2014/main" xmlns="" id="{3E392CE9-E91A-45CE-9A61-F3626DCD1664}"/>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8133138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DC829382-23C9-4F2D-A9BB-686C91C409AF}"/>
              </a:ext>
            </a:extLst>
          </p:cNvPr>
          <p:cNvSpPr>
            <a:spLocks noGrp="1"/>
          </p:cNvSpPr>
          <p:nvPr>
            <p:ph type="dt" sz="half" idx="10"/>
          </p:nvPr>
        </p:nvSpPr>
        <p:spPr/>
        <p:txBody>
          <a:bodyPr/>
          <a:lstStyle/>
          <a:p>
            <a:fld id="{B3366276-1639-4DDF-BE32-ACA116A43077}"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3" name="頁尾版面配置區 2">
            <a:extLst>
              <a:ext uri="{FF2B5EF4-FFF2-40B4-BE49-F238E27FC236}">
                <a16:creationId xmlns:a16="http://schemas.microsoft.com/office/drawing/2014/main" xmlns="" id="{18B980D6-377C-4837-8B19-6D509CB0AF5F}"/>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a:extLst>
              <a:ext uri="{FF2B5EF4-FFF2-40B4-BE49-F238E27FC236}">
                <a16:creationId xmlns:a16="http://schemas.microsoft.com/office/drawing/2014/main" xmlns="" id="{890CDB1D-F5A9-44CC-A298-EB17E8A43204}"/>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671526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42872EE-592B-4082-B2A2-F54A2D44BCB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xmlns="" id="{2A29E6AF-296F-42A9-8915-139D57FB21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xmlns="" id="{54C1C482-AA30-4F35-8056-3DC8AC956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xmlns="" id="{0026C86A-81A6-4824-A379-C84C837F7BD0}"/>
              </a:ext>
            </a:extLst>
          </p:cNvPr>
          <p:cNvSpPr>
            <a:spLocks noGrp="1"/>
          </p:cNvSpPr>
          <p:nvPr>
            <p:ph type="dt" sz="half" idx="10"/>
          </p:nvPr>
        </p:nvSpPr>
        <p:spPr/>
        <p:txBody>
          <a:bodyPr/>
          <a:lstStyle/>
          <a:p>
            <a:fld id="{43DB63A7-D660-4F00-AC74-5C1C8E705152}"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6" name="頁尾版面配置區 5">
            <a:extLst>
              <a:ext uri="{FF2B5EF4-FFF2-40B4-BE49-F238E27FC236}">
                <a16:creationId xmlns:a16="http://schemas.microsoft.com/office/drawing/2014/main" xmlns="" id="{3E709285-DA46-4B41-8096-94F123DC3696}"/>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a:extLst>
              <a:ext uri="{FF2B5EF4-FFF2-40B4-BE49-F238E27FC236}">
                <a16:creationId xmlns:a16="http://schemas.microsoft.com/office/drawing/2014/main" xmlns="" id="{B9AB613C-9D10-4E1C-9E4E-2AF2EBB2A44E}"/>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244277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4BF1D0E8-E09D-4C71-840B-554AB635D47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xmlns="" id="{C420B699-F3D1-49E1-9F85-A88F57323C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xmlns="" id="{1D42FA49-4757-4CCC-9AAD-3BEA72CA98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xmlns="" id="{D029D64E-73D3-4973-A2C7-9D06B31459B2}"/>
              </a:ext>
            </a:extLst>
          </p:cNvPr>
          <p:cNvSpPr>
            <a:spLocks noGrp="1"/>
          </p:cNvSpPr>
          <p:nvPr>
            <p:ph type="dt" sz="half" idx="10"/>
          </p:nvPr>
        </p:nvSpPr>
        <p:spPr/>
        <p:txBody>
          <a:bodyPr/>
          <a:lstStyle/>
          <a:p>
            <a:fld id="{82704C17-C0E0-49A8-8234-A42B19303ADE}"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6" name="頁尾版面配置區 5">
            <a:extLst>
              <a:ext uri="{FF2B5EF4-FFF2-40B4-BE49-F238E27FC236}">
                <a16:creationId xmlns:a16="http://schemas.microsoft.com/office/drawing/2014/main" xmlns="" id="{90D67363-B1F5-4E50-8A7A-B96DF22E7E5A}"/>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a:extLst>
              <a:ext uri="{FF2B5EF4-FFF2-40B4-BE49-F238E27FC236}">
                <a16:creationId xmlns:a16="http://schemas.microsoft.com/office/drawing/2014/main" xmlns="" id="{6E6DFEAF-976B-4FB4-90EE-D1B23434D288}"/>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083306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7305E74-A618-4520-B0A7-8D63D491716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xmlns="" id="{44BE7C47-15D6-4886-BCB7-0BF0E38F46B2}"/>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7C33A082-24B7-49F6-A019-38F405D1CF73}"/>
              </a:ext>
            </a:extLst>
          </p:cNvPr>
          <p:cNvSpPr>
            <a:spLocks noGrp="1"/>
          </p:cNvSpPr>
          <p:nvPr>
            <p:ph type="dt" sz="half" idx="10"/>
          </p:nvPr>
        </p:nvSpPr>
        <p:spPr/>
        <p:txBody>
          <a:bodyPr/>
          <a:lstStyle/>
          <a:p>
            <a:fld id="{FB4B305E-C49F-49EC-86AB-CF413DB833C3}"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a:extLst>
              <a:ext uri="{FF2B5EF4-FFF2-40B4-BE49-F238E27FC236}">
                <a16:creationId xmlns:a16="http://schemas.microsoft.com/office/drawing/2014/main" xmlns="" id="{7FDF5965-C827-4EE2-8194-9F6371796082}"/>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a:extLst>
              <a:ext uri="{FF2B5EF4-FFF2-40B4-BE49-F238E27FC236}">
                <a16:creationId xmlns:a16="http://schemas.microsoft.com/office/drawing/2014/main" xmlns="" id="{515C1246-76E4-4F9E-8F8B-9C10F098D6E2}"/>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920206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0942228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xmlns="" id="{C6908B0F-4C48-419C-9ADD-B2E7A379C0A8}"/>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xmlns="" id="{D6F18A8C-1C19-4DDF-97EE-173064F4C20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B0E211ED-E594-4D3B-A2DB-8F608762204C}"/>
              </a:ext>
            </a:extLst>
          </p:cNvPr>
          <p:cNvSpPr>
            <a:spLocks noGrp="1"/>
          </p:cNvSpPr>
          <p:nvPr>
            <p:ph type="dt" sz="half" idx="10"/>
          </p:nvPr>
        </p:nvSpPr>
        <p:spPr/>
        <p:txBody>
          <a:bodyPr/>
          <a:lstStyle/>
          <a:p>
            <a:fld id="{3ABF513D-3FC7-4F16-A645-4CFBF0A7568D}"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a:extLst>
              <a:ext uri="{FF2B5EF4-FFF2-40B4-BE49-F238E27FC236}">
                <a16:creationId xmlns:a16="http://schemas.microsoft.com/office/drawing/2014/main" xmlns="" id="{C6FE6899-B813-4F82-B9E4-DBF22CD1B799}"/>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a:extLst>
              <a:ext uri="{FF2B5EF4-FFF2-40B4-BE49-F238E27FC236}">
                <a16:creationId xmlns:a16="http://schemas.microsoft.com/office/drawing/2014/main" xmlns="" id="{9DB60CBD-59D3-4E70-85EF-1A9C6A88596C}"/>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6288191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702B48A8-AD8B-4F46-9CFF-4C80C2C0FBA9}"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9987643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E2127B1B-B27C-4A01-AEB9-8292FB8AFF32}"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654980623"/>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fld id="{9465F483-12B7-480C-ADA6-634823BB3EC6}"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122246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E2127B1B-B27C-4A01-AEB9-8292FB8AFF32}"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900965031"/>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E2127B1B-B27C-4A01-AEB9-8292FB8AFF32}"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46791034"/>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CAB43A03-38EB-4F0D-8A15-2EF3EB9A5CD0}"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8583769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3366276-1639-4DDF-BE32-ACA116A43077}"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396107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E2127B1B-B27C-4A01-AEB9-8292FB8AFF32}"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902637711"/>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E2127B1B-B27C-4A01-AEB9-8292FB8AFF32}"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04718403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68971192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FB4B305E-C49F-49EC-86AB-CF413DB833C3}"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9581891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3ABF513D-3FC7-4F16-A645-4CFBF0A7568D}"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9638175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E571769A-E97E-42F0-8BC4-0452904647A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xmlns="" id="{432C46DC-BF95-48BC-8B1C-799DB575EF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xmlns="" id="{DA0A876F-AF19-4CCD-98E4-3FC232DD174B}"/>
              </a:ext>
            </a:extLst>
          </p:cNvPr>
          <p:cNvSpPr>
            <a:spLocks noGrp="1"/>
          </p:cNvSpPr>
          <p:nvPr>
            <p:ph type="dt" sz="half" idx="10"/>
          </p:nvPr>
        </p:nvSpPr>
        <p:spPr/>
        <p:txBody>
          <a:bodyPr/>
          <a:lstStyle/>
          <a:p>
            <a:fld id="{B02F3153-0CC7-458E-9403-E1C337DA5F9D}" type="datetimeFigureOut">
              <a:rPr lang="zh-TW" altLang="en-US" smtClean="0">
                <a:solidFill>
                  <a:prstClr val="black">
                    <a:tint val="75000"/>
                  </a:prstClr>
                </a:solidFill>
              </a:rPr>
              <a:pPr/>
              <a:t>2020/12/14</a:t>
            </a:fld>
            <a:endParaRPr lang="zh-TW" altLang="en-US">
              <a:solidFill>
                <a:prstClr val="black">
                  <a:tint val="75000"/>
                </a:prstClr>
              </a:solidFill>
            </a:endParaRPr>
          </a:p>
        </p:txBody>
      </p:sp>
      <p:sp>
        <p:nvSpPr>
          <p:cNvPr id="5" name="頁尾版面配置區 4">
            <a:extLst>
              <a:ext uri="{FF2B5EF4-FFF2-40B4-BE49-F238E27FC236}">
                <a16:creationId xmlns:a16="http://schemas.microsoft.com/office/drawing/2014/main" xmlns="" id="{A26E819B-C874-4C14-B3A9-A2FDF4A3F82E}"/>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a:extLst>
              <a:ext uri="{FF2B5EF4-FFF2-40B4-BE49-F238E27FC236}">
                <a16:creationId xmlns:a16="http://schemas.microsoft.com/office/drawing/2014/main" xmlns="" id="{5FC7D326-F0A3-4159-8594-AF23522005A0}"/>
              </a:ext>
            </a:extLst>
          </p:cNvPr>
          <p:cNvSpPr>
            <a:spLocks noGrp="1"/>
          </p:cNvSpPr>
          <p:nvPr>
            <p:ph type="sldNum" sz="quarter" idx="12"/>
          </p:nvPr>
        </p:nvSpPr>
        <p:spPr/>
        <p:txBody>
          <a:bodyPr/>
          <a:lstStyle/>
          <a:p>
            <a:fld id="{D198F383-D161-43C2-92B5-14F24C85BFF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9475210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9994558-A2F0-4CDB-8E96-6BCDC9E90B5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xmlns="" id="{581AB3D7-259A-4994-A9CA-0FBCAE01FA32}"/>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A3F4E1E2-9DB5-4151-A6B9-36DBA19A4A1E}"/>
              </a:ext>
            </a:extLst>
          </p:cNvPr>
          <p:cNvSpPr>
            <a:spLocks noGrp="1"/>
          </p:cNvSpPr>
          <p:nvPr>
            <p:ph type="dt" sz="half" idx="10"/>
          </p:nvPr>
        </p:nvSpPr>
        <p:spPr/>
        <p:txBody>
          <a:bodyPr/>
          <a:lstStyle/>
          <a:p>
            <a:fld id="{B02F3153-0CC7-458E-9403-E1C337DA5F9D}" type="datetimeFigureOut">
              <a:rPr lang="zh-TW" altLang="en-US" smtClean="0">
                <a:solidFill>
                  <a:prstClr val="black">
                    <a:tint val="75000"/>
                  </a:prstClr>
                </a:solidFill>
              </a:rPr>
              <a:pPr/>
              <a:t>2020/12/14</a:t>
            </a:fld>
            <a:endParaRPr lang="zh-TW" altLang="en-US">
              <a:solidFill>
                <a:prstClr val="black">
                  <a:tint val="75000"/>
                </a:prstClr>
              </a:solidFill>
            </a:endParaRPr>
          </a:p>
        </p:txBody>
      </p:sp>
      <p:sp>
        <p:nvSpPr>
          <p:cNvPr id="5" name="頁尾版面配置區 4">
            <a:extLst>
              <a:ext uri="{FF2B5EF4-FFF2-40B4-BE49-F238E27FC236}">
                <a16:creationId xmlns:a16="http://schemas.microsoft.com/office/drawing/2014/main" xmlns="" id="{A9B0F86B-E1DC-42D5-98E9-894D34141CDF}"/>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a:extLst>
              <a:ext uri="{FF2B5EF4-FFF2-40B4-BE49-F238E27FC236}">
                <a16:creationId xmlns:a16="http://schemas.microsoft.com/office/drawing/2014/main" xmlns="" id="{5F3A61F5-8BF8-4359-A2C1-459F7033FF13}"/>
              </a:ext>
            </a:extLst>
          </p:cNvPr>
          <p:cNvSpPr>
            <a:spLocks noGrp="1"/>
          </p:cNvSpPr>
          <p:nvPr>
            <p:ph type="sldNum" sz="quarter" idx="12"/>
          </p:nvPr>
        </p:nvSpPr>
        <p:spPr/>
        <p:txBody>
          <a:bodyPr/>
          <a:lstStyle/>
          <a:p>
            <a:fld id="{D198F383-D161-43C2-92B5-14F24C85BFF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0782873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058E964-438C-4E9A-813E-442525446AD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xmlns="" id="{B7B0E27B-B3F3-4F81-9BAD-137E2410AE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xmlns="" id="{3D02238A-14A2-4343-A84F-B081338CAA3F}"/>
              </a:ext>
            </a:extLst>
          </p:cNvPr>
          <p:cNvSpPr>
            <a:spLocks noGrp="1"/>
          </p:cNvSpPr>
          <p:nvPr>
            <p:ph type="dt" sz="half" idx="10"/>
          </p:nvPr>
        </p:nvSpPr>
        <p:spPr/>
        <p:txBody>
          <a:bodyPr/>
          <a:lstStyle/>
          <a:p>
            <a:fld id="{B02F3153-0CC7-458E-9403-E1C337DA5F9D}" type="datetimeFigureOut">
              <a:rPr lang="zh-TW" altLang="en-US" smtClean="0">
                <a:solidFill>
                  <a:prstClr val="black">
                    <a:tint val="75000"/>
                  </a:prstClr>
                </a:solidFill>
              </a:rPr>
              <a:pPr/>
              <a:t>2020/12/14</a:t>
            </a:fld>
            <a:endParaRPr lang="zh-TW" altLang="en-US">
              <a:solidFill>
                <a:prstClr val="black">
                  <a:tint val="75000"/>
                </a:prstClr>
              </a:solidFill>
            </a:endParaRPr>
          </a:p>
        </p:txBody>
      </p:sp>
      <p:sp>
        <p:nvSpPr>
          <p:cNvPr id="5" name="頁尾版面配置區 4">
            <a:extLst>
              <a:ext uri="{FF2B5EF4-FFF2-40B4-BE49-F238E27FC236}">
                <a16:creationId xmlns:a16="http://schemas.microsoft.com/office/drawing/2014/main" xmlns="" id="{D466F4E9-9CE8-4625-9630-AB48538E00ED}"/>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a:extLst>
              <a:ext uri="{FF2B5EF4-FFF2-40B4-BE49-F238E27FC236}">
                <a16:creationId xmlns:a16="http://schemas.microsoft.com/office/drawing/2014/main" xmlns="" id="{686C393E-E2DF-4ADC-9049-DADAC6E0AF55}"/>
              </a:ext>
            </a:extLst>
          </p:cNvPr>
          <p:cNvSpPr>
            <a:spLocks noGrp="1"/>
          </p:cNvSpPr>
          <p:nvPr>
            <p:ph type="sldNum" sz="quarter" idx="12"/>
          </p:nvPr>
        </p:nvSpPr>
        <p:spPr/>
        <p:txBody>
          <a:bodyPr/>
          <a:lstStyle/>
          <a:p>
            <a:fld id="{D198F383-D161-43C2-92B5-14F24C85BFF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8795057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48BA5A3-7078-4068-A0D6-33B7789F12C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xmlns="" id="{CADD6FF8-C5D3-4443-AC3B-9FD247981405}"/>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xmlns="" id="{DAFA289A-9244-45AF-A963-592F2CA7A604}"/>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xmlns="" id="{2F6A7379-F769-4A23-B100-F07E39055894}"/>
              </a:ext>
            </a:extLst>
          </p:cNvPr>
          <p:cNvSpPr>
            <a:spLocks noGrp="1"/>
          </p:cNvSpPr>
          <p:nvPr>
            <p:ph type="dt" sz="half" idx="10"/>
          </p:nvPr>
        </p:nvSpPr>
        <p:spPr/>
        <p:txBody>
          <a:bodyPr/>
          <a:lstStyle/>
          <a:p>
            <a:fld id="{B02F3153-0CC7-458E-9403-E1C337DA5F9D}" type="datetimeFigureOut">
              <a:rPr lang="zh-TW" altLang="en-US" smtClean="0">
                <a:solidFill>
                  <a:prstClr val="black">
                    <a:tint val="75000"/>
                  </a:prstClr>
                </a:solidFill>
              </a:rPr>
              <a:pPr/>
              <a:t>2020/12/14</a:t>
            </a:fld>
            <a:endParaRPr lang="zh-TW" altLang="en-US">
              <a:solidFill>
                <a:prstClr val="black">
                  <a:tint val="75000"/>
                </a:prstClr>
              </a:solidFill>
            </a:endParaRPr>
          </a:p>
        </p:txBody>
      </p:sp>
      <p:sp>
        <p:nvSpPr>
          <p:cNvPr id="6" name="頁尾版面配置區 5">
            <a:extLst>
              <a:ext uri="{FF2B5EF4-FFF2-40B4-BE49-F238E27FC236}">
                <a16:creationId xmlns:a16="http://schemas.microsoft.com/office/drawing/2014/main" xmlns="" id="{75F7FFB3-079A-4320-98FD-6998F84528B5}"/>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a:extLst>
              <a:ext uri="{FF2B5EF4-FFF2-40B4-BE49-F238E27FC236}">
                <a16:creationId xmlns:a16="http://schemas.microsoft.com/office/drawing/2014/main" xmlns="" id="{4D92B273-6605-44DA-B9B5-6963C4E62C42}"/>
              </a:ext>
            </a:extLst>
          </p:cNvPr>
          <p:cNvSpPr>
            <a:spLocks noGrp="1"/>
          </p:cNvSpPr>
          <p:nvPr>
            <p:ph type="sldNum" sz="quarter" idx="12"/>
          </p:nvPr>
        </p:nvSpPr>
        <p:spPr/>
        <p:txBody>
          <a:bodyPr/>
          <a:lstStyle/>
          <a:p>
            <a:fld id="{D198F383-D161-43C2-92B5-14F24C85BFF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884831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BB02B9D0-645B-49F8-953D-BAAC7FBCDC5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xmlns="" id="{8328F139-E125-49E4-92F0-13188804B1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xmlns="" id="{08E8E323-4E91-4E28-A114-16C02FA19D87}"/>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xmlns="" id="{1A732A33-B38E-4C2A-B96E-6AE8B8F4B3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xmlns="" id="{77C8CB9A-61BE-4ACE-A2BD-043126088DFD}"/>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xmlns="" id="{C38397DC-7378-488F-93DC-3DB60BD267C1}"/>
              </a:ext>
            </a:extLst>
          </p:cNvPr>
          <p:cNvSpPr>
            <a:spLocks noGrp="1"/>
          </p:cNvSpPr>
          <p:nvPr>
            <p:ph type="dt" sz="half" idx="10"/>
          </p:nvPr>
        </p:nvSpPr>
        <p:spPr/>
        <p:txBody>
          <a:bodyPr/>
          <a:lstStyle/>
          <a:p>
            <a:fld id="{B02F3153-0CC7-458E-9403-E1C337DA5F9D}" type="datetimeFigureOut">
              <a:rPr lang="zh-TW" altLang="en-US" smtClean="0">
                <a:solidFill>
                  <a:prstClr val="black">
                    <a:tint val="75000"/>
                  </a:prstClr>
                </a:solidFill>
              </a:rPr>
              <a:pPr/>
              <a:t>2020/12/14</a:t>
            </a:fld>
            <a:endParaRPr lang="zh-TW" altLang="en-US">
              <a:solidFill>
                <a:prstClr val="black">
                  <a:tint val="75000"/>
                </a:prstClr>
              </a:solidFill>
            </a:endParaRPr>
          </a:p>
        </p:txBody>
      </p:sp>
      <p:sp>
        <p:nvSpPr>
          <p:cNvPr id="8" name="頁尾版面配置區 7">
            <a:extLst>
              <a:ext uri="{FF2B5EF4-FFF2-40B4-BE49-F238E27FC236}">
                <a16:creationId xmlns:a16="http://schemas.microsoft.com/office/drawing/2014/main" xmlns="" id="{8F22EA8A-F967-48A0-96BB-13C131352C63}"/>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a:extLst>
              <a:ext uri="{FF2B5EF4-FFF2-40B4-BE49-F238E27FC236}">
                <a16:creationId xmlns:a16="http://schemas.microsoft.com/office/drawing/2014/main" xmlns="" id="{D8FE0346-990E-473A-876B-DBD01BCA5A3A}"/>
              </a:ext>
            </a:extLst>
          </p:cNvPr>
          <p:cNvSpPr>
            <a:spLocks noGrp="1"/>
          </p:cNvSpPr>
          <p:nvPr>
            <p:ph type="sldNum" sz="quarter" idx="12"/>
          </p:nvPr>
        </p:nvSpPr>
        <p:spPr/>
        <p:txBody>
          <a:bodyPr/>
          <a:lstStyle/>
          <a:p>
            <a:fld id="{D198F383-D161-43C2-92B5-14F24C85BFF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1260500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D138256-E1FA-49DD-B075-64C906DB089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xmlns="" id="{1B9576CB-BD70-46EA-A4A4-75B7BA535DC2}"/>
              </a:ext>
            </a:extLst>
          </p:cNvPr>
          <p:cNvSpPr>
            <a:spLocks noGrp="1"/>
          </p:cNvSpPr>
          <p:nvPr>
            <p:ph type="dt" sz="half" idx="10"/>
          </p:nvPr>
        </p:nvSpPr>
        <p:spPr/>
        <p:txBody>
          <a:bodyPr/>
          <a:lstStyle/>
          <a:p>
            <a:fld id="{B02F3153-0CC7-458E-9403-E1C337DA5F9D}" type="datetimeFigureOut">
              <a:rPr lang="zh-TW" altLang="en-US" smtClean="0">
                <a:solidFill>
                  <a:prstClr val="black">
                    <a:tint val="75000"/>
                  </a:prstClr>
                </a:solidFill>
              </a:rPr>
              <a:pPr/>
              <a:t>2020/12/14</a:t>
            </a:fld>
            <a:endParaRPr lang="zh-TW" altLang="en-US">
              <a:solidFill>
                <a:prstClr val="black">
                  <a:tint val="75000"/>
                </a:prstClr>
              </a:solidFill>
            </a:endParaRPr>
          </a:p>
        </p:txBody>
      </p:sp>
      <p:sp>
        <p:nvSpPr>
          <p:cNvPr id="4" name="頁尾版面配置區 3">
            <a:extLst>
              <a:ext uri="{FF2B5EF4-FFF2-40B4-BE49-F238E27FC236}">
                <a16:creationId xmlns:a16="http://schemas.microsoft.com/office/drawing/2014/main" xmlns="" id="{BDD4E822-42A6-40FA-B119-66D5C9C2B848}"/>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a:extLst>
              <a:ext uri="{FF2B5EF4-FFF2-40B4-BE49-F238E27FC236}">
                <a16:creationId xmlns:a16="http://schemas.microsoft.com/office/drawing/2014/main" xmlns="" id="{3B6462C2-F3CE-4BB5-B236-9073B13419F2}"/>
              </a:ext>
            </a:extLst>
          </p:cNvPr>
          <p:cNvSpPr>
            <a:spLocks noGrp="1"/>
          </p:cNvSpPr>
          <p:nvPr>
            <p:ph type="sldNum" sz="quarter" idx="12"/>
          </p:nvPr>
        </p:nvSpPr>
        <p:spPr/>
        <p:txBody>
          <a:bodyPr/>
          <a:lstStyle/>
          <a:p>
            <a:fld id="{D198F383-D161-43C2-92B5-14F24C85BFF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9798671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C56C25F8-4BE0-4E9E-9BF5-178E653C8E79}"/>
              </a:ext>
            </a:extLst>
          </p:cNvPr>
          <p:cNvSpPr>
            <a:spLocks noGrp="1"/>
          </p:cNvSpPr>
          <p:nvPr>
            <p:ph type="dt" sz="half" idx="10"/>
          </p:nvPr>
        </p:nvSpPr>
        <p:spPr/>
        <p:txBody>
          <a:bodyPr/>
          <a:lstStyle/>
          <a:p>
            <a:fld id="{B02F3153-0CC7-458E-9403-E1C337DA5F9D}" type="datetimeFigureOut">
              <a:rPr lang="zh-TW" altLang="en-US" smtClean="0">
                <a:solidFill>
                  <a:prstClr val="black">
                    <a:tint val="75000"/>
                  </a:prstClr>
                </a:solidFill>
              </a:rPr>
              <a:pPr/>
              <a:t>2020/12/14</a:t>
            </a:fld>
            <a:endParaRPr lang="zh-TW" altLang="en-US">
              <a:solidFill>
                <a:prstClr val="black">
                  <a:tint val="75000"/>
                </a:prstClr>
              </a:solidFill>
            </a:endParaRPr>
          </a:p>
        </p:txBody>
      </p:sp>
      <p:sp>
        <p:nvSpPr>
          <p:cNvPr id="3" name="頁尾版面配置區 2">
            <a:extLst>
              <a:ext uri="{FF2B5EF4-FFF2-40B4-BE49-F238E27FC236}">
                <a16:creationId xmlns:a16="http://schemas.microsoft.com/office/drawing/2014/main" xmlns="" id="{B8F35168-FE12-497B-B589-757181016AA6}"/>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a:extLst>
              <a:ext uri="{FF2B5EF4-FFF2-40B4-BE49-F238E27FC236}">
                <a16:creationId xmlns:a16="http://schemas.microsoft.com/office/drawing/2014/main" xmlns="" id="{6C33C748-00E3-4983-B7D9-14B8A694A06E}"/>
              </a:ext>
            </a:extLst>
          </p:cNvPr>
          <p:cNvSpPr>
            <a:spLocks noGrp="1"/>
          </p:cNvSpPr>
          <p:nvPr>
            <p:ph type="sldNum" sz="quarter" idx="12"/>
          </p:nvPr>
        </p:nvSpPr>
        <p:spPr/>
        <p:txBody>
          <a:bodyPr/>
          <a:lstStyle/>
          <a:p>
            <a:fld id="{D198F383-D161-43C2-92B5-14F24C85BFF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9226687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EDF9443C-3273-4336-93F5-74B56DB11C6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xmlns="" id="{FDDC98FD-853B-44F4-BEAE-0CBA3B6559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xmlns="" id="{8BD51AD7-169E-4953-AC9B-B5C7E2CBB5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xmlns="" id="{E1F5B99B-8048-48E7-9008-EB8568DA1806}"/>
              </a:ext>
            </a:extLst>
          </p:cNvPr>
          <p:cNvSpPr>
            <a:spLocks noGrp="1"/>
          </p:cNvSpPr>
          <p:nvPr>
            <p:ph type="dt" sz="half" idx="10"/>
          </p:nvPr>
        </p:nvSpPr>
        <p:spPr/>
        <p:txBody>
          <a:bodyPr/>
          <a:lstStyle/>
          <a:p>
            <a:fld id="{B02F3153-0CC7-458E-9403-E1C337DA5F9D}" type="datetimeFigureOut">
              <a:rPr lang="zh-TW" altLang="en-US" smtClean="0">
                <a:solidFill>
                  <a:prstClr val="black">
                    <a:tint val="75000"/>
                  </a:prstClr>
                </a:solidFill>
              </a:rPr>
              <a:pPr/>
              <a:t>2020/12/14</a:t>
            </a:fld>
            <a:endParaRPr lang="zh-TW" altLang="en-US">
              <a:solidFill>
                <a:prstClr val="black">
                  <a:tint val="75000"/>
                </a:prstClr>
              </a:solidFill>
            </a:endParaRPr>
          </a:p>
        </p:txBody>
      </p:sp>
      <p:sp>
        <p:nvSpPr>
          <p:cNvPr id="6" name="頁尾版面配置區 5">
            <a:extLst>
              <a:ext uri="{FF2B5EF4-FFF2-40B4-BE49-F238E27FC236}">
                <a16:creationId xmlns:a16="http://schemas.microsoft.com/office/drawing/2014/main" xmlns="" id="{7028EC46-E4CD-42D3-BF2D-4D5AA3626E4F}"/>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a:extLst>
              <a:ext uri="{FF2B5EF4-FFF2-40B4-BE49-F238E27FC236}">
                <a16:creationId xmlns:a16="http://schemas.microsoft.com/office/drawing/2014/main" xmlns="" id="{5742C1D7-7815-48EC-B87E-651588BB216B}"/>
              </a:ext>
            </a:extLst>
          </p:cNvPr>
          <p:cNvSpPr>
            <a:spLocks noGrp="1"/>
          </p:cNvSpPr>
          <p:nvPr>
            <p:ph type="sldNum" sz="quarter" idx="12"/>
          </p:nvPr>
        </p:nvSpPr>
        <p:spPr/>
        <p:txBody>
          <a:bodyPr/>
          <a:lstStyle/>
          <a:p>
            <a:fld id="{D198F383-D161-43C2-92B5-14F24C85BFF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234802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5352485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4BCFD0-6017-4C9E-AD98-4E71569EA6F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xmlns="" id="{39075648-C080-4A83-A9F0-6A57F7EB96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xmlns="" id="{28219C13-3A34-4FFC-B0FA-36A2CDAC35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xmlns="" id="{88872A8D-5706-4D9B-B904-F012F5F153AB}"/>
              </a:ext>
            </a:extLst>
          </p:cNvPr>
          <p:cNvSpPr>
            <a:spLocks noGrp="1"/>
          </p:cNvSpPr>
          <p:nvPr>
            <p:ph type="dt" sz="half" idx="10"/>
          </p:nvPr>
        </p:nvSpPr>
        <p:spPr/>
        <p:txBody>
          <a:bodyPr/>
          <a:lstStyle/>
          <a:p>
            <a:fld id="{B02F3153-0CC7-458E-9403-E1C337DA5F9D}" type="datetimeFigureOut">
              <a:rPr lang="zh-TW" altLang="en-US" smtClean="0">
                <a:solidFill>
                  <a:prstClr val="black">
                    <a:tint val="75000"/>
                  </a:prstClr>
                </a:solidFill>
              </a:rPr>
              <a:pPr/>
              <a:t>2020/12/14</a:t>
            </a:fld>
            <a:endParaRPr lang="zh-TW" altLang="en-US">
              <a:solidFill>
                <a:prstClr val="black">
                  <a:tint val="75000"/>
                </a:prstClr>
              </a:solidFill>
            </a:endParaRPr>
          </a:p>
        </p:txBody>
      </p:sp>
      <p:sp>
        <p:nvSpPr>
          <p:cNvPr id="6" name="頁尾版面配置區 5">
            <a:extLst>
              <a:ext uri="{FF2B5EF4-FFF2-40B4-BE49-F238E27FC236}">
                <a16:creationId xmlns:a16="http://schemas.microsoft.com/office/drawing/2014/main" xmlns="" id="{1AD732E7-2589-4230-98D3-F0DC28F8F936}"/>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a:extLst>
              <a:ext uri="{FF2B5EF4-FFF2-40B4-BE49-F238E27FC236}">
                <a16:creationId xmlns:a16="http://schemas.microsoft.com/office/drawing/2014/main" xmlns="" id="{B8F74AEB-6251-4B1B-887A-DE9EBDF6D500}"/>
              </a:ext>
            </a:extLst>
          </p:cNvPr>
          <p:cNvSpPr>
            <a:spLocks noGrp="1"/>
          </p:cNvSpPr>
          <p:nvPr>
            <p:ph type="sldNum" sz="quarter" idx="12"/>
          </p:nvPr>
        </p:nvSpPr>
        <p:spPr/>
        <p:txBody>
          <a:bodyPr/>
          <a:lstStyle/>
          <a:p>
            <a:fld id="{D198F383-D161-43C2-92B5-14F24C85BFF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65819353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C041E9BF-27D6-42EF-8899-7A34177C3F79}"/>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xmlns="" id="{49F50C26-1282-4884-906E-3451F1F8FE7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0D13832C-AD79-4106-9BC9-23920FFF74D8}"/>
              </a:ext>
            </a:extLst>
          </p:cNvPr>
          <p:cNvSpPr>
            <a:spLocks noGrp="1"/>
          </p:cNvSpPr>
          <p:nvPr>
            <p:ph type="dt" sz="half" idx="10"/>
          </p:nvPr>
        </p:nvSpPr>
        <p:spPr/>
        <p:txBody>
          <a:bodyPr/>
          <a:lstStyle/>
          <a:p>
            <a:fld id="{B02F3153-0CC7-458E-9403-E1C337DA5F9D}" type="datetimeFigureOut">
              <a:rPr lang="zh-TW" altLang="en-US" smtClean="0">
                <a:solidFill>
                  <a:prstClr val="black">
                    <a:tint val="75000"/>
                  </a:prstClr>
                </a:solidFill>
              </a:rPr>
              <a:pPr/>
              <a:t>2020/12/14</a:t>
            </a:fld>
            <a:endParaRPr lang="zh-TW" altLang="en-US">
              <a:solidFill>
                <a:prstClr val="black">
                  <a:tint val="75000"/>
                </a:prstClr>
              </a:solidFill>
            </a:endParaRPr>
          </a:p>
        </p:txBody>
      </p:sp>
      <p:sp>
        <p:nvSpPr>
          <p:cNvPr id="5" name="頁尾版面配置區 4">
            <a:extLst>
              <a:ext uri="{FF2B5EF4-FFF2-40B4-BE49-F238E27FC236}">
                <a16:creationId xmlns:a16="http://schemas.microsoft.com/office/drawing/2014/main" xmlns="" id="{EC0F83BA-5313-4578-AF6A-156218A3F193}"/>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a:extLst>
              <a:ext uri="{FF2B5EF4-FFF2-40B4-BE49-F238E27FC236}">
                <a16:creationId xmlns:a16="http://schemas.microsoft.com/office/drawing/2014/main" xmlns="" id="{A480F45E-9473-402B-B468-03A2BC50EEFE}"/>
              </a:ext>
            </a:extLst>
          </p:cNvPr>
          <p:cNvSpPr>
            <a:spLocks noGrp="1"/>
          </p:cNvSpPr>
          <p:nvPr>
            <p:ph type="sldNum" sz="quarter" idx="12"/>
          </p:nvPr>
        </p:nvSpPr>
        <p:spPr/>
        <p:txBody>
          <a:bodyPr/>
          <a:lstStyle/>
          <a:p>
            <a:fld id="{D198F383-D161-43C2-92B5-14F24C85BFF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363142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xmlns="" id="{79CFB874-4B06-4ACA-993E-42B94C49051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xmlns="" id="{FE2DB5CB-D90E-4A1C-B353-61E3449DFCBF}"/>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502840CE-3FD8-40D6-8C23-D7DE801E1846}"/>
              </a:ext>
            </a:extLst>
          </p:cNvPr>
          <p:cNvSpPr>
            <a:spLocks noGrp="1"/>
          </p:cNvSpPr>
          <p:nvPr>
            <p:ph type="dt" sz="half" idx="10"/>
          </p:nvPr>
        </p:nvSpPr>
        <p:spPr/>
        <p:txBody>
          <a:bodyPr/>
          <a:lstStyle/>
          <a:p>
            <a:fld id="{B02F3153-0CC7-458E-9403-E1C337DA5F9D}" type="datetimeFigureOut">
              <a:rPr lang="zh-TW" altLang="en-US" smtClean="0">
                <a:solidFill>
                  <a:prstClr val="black">
                    <a:tint val="75000"/>
                  </a:prstClr>
                </a:solidFill>
              </a:rPr>
              <a:pPr/>
              <a:t>2020/12/14</a:t>
            </a:fld>
            <a:endParaRPr lang="zh-TW" altLang="en-US">
              <a:solidFill>
                <a:prstClr val="black">
                  <a:tint val="75000"/>
                </a:prstClr>
              </a:solidFill>
            </a:endParaRPr>
          </a:p>
        </p:txBody>
      </p:sp>
      <p:sp>
        <p:nvSpPr>
          <p:cNvPr id="5" name="頁尾版面配置區 4">
            <a:extLst>
              <a:ext uri="{FF2B5EF4-FFF2-40B4-BE49-F238E27FC236}">
                <a16:creationId xmlns:a16="http://schemas.microsoft.com/office/drawing/2014/main" xmlns="" id="{27EF404B-207C-43EF-AC84-3EBE47BE6079}"/>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a:extLst>
              <a:ext uri="{FF2B5EF4-FFF2-40B4-BE49-F238E27FC236}">
                <a16:creationId xmlns:a16="http://schemas.microsoft.com/office/drawing/2014/main" xmlns="" id="{C6E9A87A-4C8A-42D9-9454-41CFACE11E6E}"/>
              </a:ext>
            </a:extLst>
          </p:cNvPr>
          <p:cNvSpPr>
            <a:spLocks noGrp="1"/>
          </p:cNvSpPr>
          <p:nvPr>
            <p:ph type="sldNum" sz="quarter" idx="12"/>
          </p:nvPr>
        </p:nvSpPr>
        <p:spPr/>
        <p:txBody>
          <a:bodyPr/>
          <a:lstStyle/>
          <a:p>
            <a:fld id="{D198F383-D161-43C2-92B5-14F24C85BFF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367443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181469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7.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defRPr/>
            </a:pPr>
            <a:fld id="{23815EA3-284F-416B-AAFF-17C373D551D1}" type="slidenum">
              <a:rPr lang="zh-TW" altLang="en-US" smtClean="0">
                <a:solidFill>
                  <a:prstClr val="black">
                    <a:tint val="75000"/>
                  </a:prstClr>
                </a:solidFill>
              </a:rPr>
              <a:pPr defTabSz="457200">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58103914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2" r:id="rId12"/>
    <p:sldLayoutId id="2147483693" r:id="rId13"/>
    <p:sldLayoutId id="2147483694" r:id="rId14"/>
    <p:sldLayoutId id="214748369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6323D9-114F-4481-9812-56C504F405C2}"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FA4CCC-F676-4ABF-BE81-7C29EE6A166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8870139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F9FB70-F551-4EFE-B815-F8B34551A1A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22826-2823-4354-9C33-2807BEF1D12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840970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 xmlns:a16="http://schemas.microsoft.com/office/drawing/2014/main" id="{8C578EC6-E98C-4F3C-91C6-858BC0F489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 xmlns:a16="http://schemas.microsoft.com/office/drawing/2014/main" id="{1E4FF186-707B-47B4-8463-63D6D87BC9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 xmlns:a16="http://schemas.microsoft.com/office/drawing/2014/main" id="{1F42D637-8C57-45E3-906F-000D939DC6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5F89E-7FA5-4F6E-8680-7C7A6674F6E2}" type="datetimeFigureOut">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a:extLst>
              <a:ext uri="{FF2B5EF4-FFF2-40B4-BE49-F238E27FC236}">
                <a16:creationId xmlns="" xmlns:a16="http://schemas.microsoft.com/office/drawing/2014/main" id="{1D7382E0-AB00-4B40-A122-7F65FFDB67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a:extLst>
              <a:ext uri="{FF2B5EF4-FFF2-40B4-BE49-F238E27FC236}">
                <a16:creationId xmlns="" xmlns:a16="http://schemas.microsoft.com/office/drawing/2014/main" id="{4121686D-0517-4F22-B1BD-1E3395DBB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30798879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xmlns="" id="{8C578EC6-E98C-4F3C-91C6-858BC0F489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xmlns="" id="{1E4FF186-707B-47B4-8463-63D6D87BC9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1F42D637-8C57-45E3-906F-000D939DC6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127B1B-B27C-4A01-AEB9-8292FB8AFF32}" type="datetime1">
              <a:rPr lang="zh-TW" altLang="en-US" smtClean="0">
                <a:solidFill>
                  <a:prstClr val="black">
                    <a:tint val="75000"/>
                  </a:prstClr>
                </a:solidFill>
              </a:rPr>
              <a:pPr/>
              <a:t>2020/12/13</a:t>
            </a:fld>
            <a:endParaRPr lang="zh-TW" altLang="en-US">
              <a:solidFill>
                <a:prstClr val="black">
                  <a:tint val="75000"/>
                </a:prstClr>
              </a:solidFill>
            </a:endParaRPr>
          </a:p>
        </p:txBody>
      </p:sp>
      <p:sp>
        <p:nvSpPr>
          <p:cNvPr id="5" name="頁尾版面配置區 4">
            <a:extLst>
              <a:ext uri="{FF2B5EF4-FFF2-40B4-BE49-F238E27FC236}">
                <a16:creationId xmlns:a16="http://schemas.microsoft.com/office/drawing/2014/main" xmlns="" id="{1D7382E0-AB00-4B40-A122-7F65FFDB67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a:extLst>
              <a:ext uri="{FF2B5EF4-FFF2-40B4-BE49-F238E27FC236}">
                <a16:creationId xmlns:a16="http://schemas.microsoft.com/office/drawing/2014/main" xmlns="" id="{4121686D-0517-4F22-B1BD-1E3395DBB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4BF76-9D3D-49AB-9767-2519055A647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940397476"/>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微軟正黑體" panose="020B0604030504040204" pitchFamily="34" charset="-120"/>
              </a:defRPr>
            </a:lvl1pPr>
          </a:lstStyle>
          <a:p>
            <a:fld id="{E2127B1B-B27C-4A01-AEB9-8292FB8AFF32}" type="datetime1">
              <a:rPr lang="zh-TW" altLang="en-US" smtClean="0">
                <a:solidFill>
                  <a:prstClr val="black">
                    <a:tint val="75000"/>
                  </a:prstClr>
                </a:solidFill>
              </a:rPr>
              <a:pPr/>
              <a:t>2020/12/13</a:t>
            </a:fld>
            <a:endParaRPr lang="zh-TW" altLang="en-US" dirty="0">
              <a:solidFill>
                <a:prstClr val="black">
                  <a:tint val="75000"/>
                </a:prstClr>
              </a:solidFill>
            </a:endParaRPr>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微軟正黑體" panose="020B0604030504040204" pitchFamily="34" charset="-120"/>
              </a:defRPr>
            </a:lvl1pPr>
          </a:lstStyle>
          <a:p>
            <a:endParaRPr lang="zh-TW" altLang="en-US" dirty="0">
              <a:solidFill>
                <a:prstClr val="black">
                  <a:tint val="75000"/>
                </a:prstClr>
              </a:solidFill>
            </a:endParaRPr>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微軟正黑體" panose="020B0604030504040204" pitchFamily="34" charset="-120"/>
              </a:defRPr>
            </a:lvl1pPr>
          </a:lstStyle>
          <a:p>
            <a:fld id="{E884BF76-9D3D-49AB-9767-2519055A647A}" type="slidenum">
              <a:rPr lang="zh-TW" altLang="en-US" smtClean="0">
                <a:solidFill>
                  <a:prstClr val="black">
                    <a:tint val="75000"/>
                  </a:prstClr>
                </a:solidFill>
              </a: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46898971"/>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xmlns="" id="{0D45BEC9-BA9F-4347-82A4-7B03827E49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xmlns="" id="{29E0BE01-8F37-4CAE-B59F-E85FBB40AE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8AFBCB8C-BECC-43B6-AFD2-E79A7D8F4A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2F3153-0CC7-458E-9403-E1C337DA5F9D}" type="datetimeFigureOut">
              <a:rPr lang="zh-TW" altLang="en-US" smtClean="0">
                <a:solidFill>
                  <a:prstClr val="black">
                    <a:tint val="75000"/>
                  </a:prstClr>
                </a:solidFill>
              </a:rPr>
              <a:pPr/>
              <a:t>2020/12/14</a:t>
            </a:fld>
            <a:endParaRPr lang="zh-TW" altLang="en-US">
              <a:solidFill>
                <a:prstClr val="black">
                  <a:tint val="75000"/>
                </a:prstClr>
              </a:solidFill>
            </a:endParaRPr>
          </a:p>
        </p:txBody>
      </p:sp>
      <p:sp>
        <p:nvSpPr>
          <p:cNvPr id="5" name="頁尾版面配置區 4">
            <a:extLst>
              <a:ext uri="{FF2B5EF4-FFF2-40B4-BE49-F238E27FC236}">
                <a16:creationId xmlns:a16="http://schemas.microsoft.com/office/drawing/2014/main" xmlns="" id="{A30DFB23-B8AC-44B5-9DD5-B8C9CFA17F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a:extLst>
              <a:ext uri="{FF2B5EF4-FFF2-40B4-BE49-F238E27FC236}">
                <a16:creationId xmlns:a16="http://schemas.microsoft.com/office/drawing/2014/main" xmlns="" id="{9CA94DF2-BBCC-47C2-9ED5-262ED77778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98F383-D161-43C2-92B5-14F24C85BFFB}"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07965042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5e446d6b60f2.ngrok.io/" TargetMode="External"/><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0.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0.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0.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40.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png"/><Relationship Id="rId1" Type="http://schemas.openxmlformats.org/officeDocument/2006/relationships/slideLayout" Target="../slideLayouts/slideLayout40.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40.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4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40.xml"/><Relationship Id="rId6" Type="http://schemas.openxmlformats.org/officeDocument/2006/relationships/image" Target="../media/image39.png"/><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0.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29.png"/><Relationship Id="rId1" Type="http://schemas.openxmlformats.org/officeDocument/2006/relationships/slideLayout" Target="../slideLayouts/slideLayout5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6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62.xml"/><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2.xml"/><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77.png"/><Relationship Id="rId11" Type="http://schemas.openxmlformats.org/officeDocument/2006/relationships/image" Target="../media/image81.png"/><Relationship Id="rId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75.png"/><Relationship Id="rId9" Type="http://schemas.openxmlformats.org/officeDocument/2006/relationships/image" Target="../media/image80.jpeg"/></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 Id="rId5" Type="http://schemas.openxmlformats.org/officeDocument/2006/relationships/image" Target="../media/image93.png"/><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2.xml"/><Relationship Id="rId5" Type="http://schemas.openxmlformats.org/officeDocument/2006/relationships/image" Target="../media/image104.png"/><Relationship Id="rId4" Type="http://schemas.openxmlformats.org/officeDocument/2006/relationships/image" Target="../media/image103.png"/></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2.xml"/><Relationship Id="rId5" Type="http://schemas.openxmlformats.org/officeDocument/2006/relationships/image" Target="../media/image113.png"/><Relationship Id="rId4" Type="http://schemas.openxmlformats.org/officeDocument/2006/relationships/image" Target="../media/image112.png"/></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2.xml"/><Relationship Id="rId5" Type="http://schemas.openxmlformats.org/officeDocument/2006/relationships/image" Target="../media/image122.png"/><Relationship Id="rId4" Type="http://schemas.openxmlformats.org/officeDocument/2006/relationships/image" Target="../media/image121.png"/></Relationships>
</file>

<file path=ppt/slides/_rels/slide6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jpe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2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1.jpg"/></Relationships>
</file>

<file path=ppt/slides/_rels/slide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tmp"/><Relationship Id="rId1" Type="http://schemas.openxmlformats.org/officeDocument/2006/relationships/slideLayout" Target="../slideLayouts/slideLayout28.xml"/><Relationship Id="rId5" Type="http://schemas.openxmlformats.org/officeDocument/2006/relationships/image" Target="../media/image135.png"/><Relationship Id="rId4" Type="http://schemas.openxmlformats.org/officeDocument/2006/relationships/image" Target="../media/image134.jfif"/></Relationships>
</file>

<file path=ppt/slides/_rels/slide72.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28.xml"/><Relationship Id="rId5" Type="http://schemas.openxmlformats.org/officeDocument/2006/relationships/image" Target="../media/image139.tmp"/><Relationship Id="rId4" Type="http://schemas.openxmlformats.org/officeDocument/2006/relationships/image" Target="../media/image138.png"/></Relationships>
</file>

<file path=ppt/slides/_rels/slide73.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8" Type="http://schemas.openxmlformats.org/officeDocument/2006/relationships/package" Target="../embeddings/Microsoft_Visio_Drawing11123.vsdx"/><Relationship Id="rId3" Type="http://schemas.openxmlformats.org/officeDocument/2006/relationships/image" Target="../media/image144.png"/><Relationship Id="rId7" Type="http://schemas.openxmlformats.org/officeDocument/2006/relationships/image" Target="../media/image142.emf"/><Relationship Id="rId2" Type="http://schemas.openxmlformats.org/officeDocument/2006/relationships/slideLayout" Target="../slideLayouts/slideLayout29.xml"/><Relationship Id="rId1" Type="http://schemas.openxmlformats.org/officeDocument/2006/relationships/vmlDrawing" Target="../drawings/vmlDrawing1.vml"/><Relationship Id="rId6" Type="http://schemas.openxmlformats.org/officeDocument/2006/relationships/package" Target="../embeddings/Microsoft_Visio_Drawing892.vsdx"/><Relationship Id="rId5" Type="http://schemas.openxmlformats.org/officeDocument/2006/relationships/image" Target="../media/image141.emf"/><Relationship Id="rId4" Type="http://schemas.openxmlformats.org/officeDocument/2006/relationships/package" Target="../embeddings/Microsoft_Visio_Drawing781.vsdx"/><Relationship Id="rId9" Type="http://schemas.openxmlformats.org/officeDocument/2006/relationships/image" Target="../media/image143.emf"/></Relationships>
</file>

<file path=ppt/slides/_rels/slide75.xml.rels><?xml version="1.0" encoding="UTF-8" standalone="yes"?>
<Relationships xmlns="http://schemas.openxmlformats.org/package/2006/relationships"><Relationship Id="rId3" Type="http://schemas.openxmlformats.org/officeDocument/2006/relationships/image" Target="../media/image146.tmp"/><Relationship Id="rId2" Type="http://schemas.openxmlformats.org/officeDocument/2006/relationships/image" Target="../media/image145.tmp"/><Relationship Id="rId1" Type="http://schemas.openxmlformats.org/officeDocument/2006/relationships/slideLayout" Target="../slideLayouts/slideLayout28.xml"/><Relationship Id="rId5" Type="http://schemas.openxmlformats.org/officeDocument/2006/relationships/image" Target="../media/image148.tmp"/><Relationship Id="rId4" Type="http://schemas.openxmlformats.org/officeDocument/2006/relationships/image" Target="../media/image147.tm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2.xml"/><Relationship Id="rId4" Type="http://schemas.openxmlformats.org/officeDocument/2006/relationships/image" Target="../media/image151.png"/></Relationships>
</file>

<file path=ppt/slides/_rels/slide7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52.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5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55.png"/><Relationship Id="rId1" Type="http://schemas.openxmlformats.org/officeDocument/2006/relationships/slideLayout" Target="../slideLayouts/slideLayout12.xml"/><Relationship Id="rId4" Type="http://schemas.openxmlformats.org/officeDocument/2006/relationships/image" Target="../media/image156.png"/></Relationships>
</file>

<file path=ppt/slides/_rels/slide8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49.png"/><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158.png"/></Relationships>
</file>

<file path=ppt/slides/_rels/slide8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9.png"/><Relationship Id="rId1" Type="http://schemas.openxmlformats.org/officeDocument/2006/relationships/slideLayout" Target="../slideLayouts/slideLayout12.xml"/><Relationship Id="rId4" Type="http://schemas.openxmlformats.org/officeDocument/2006/relationships/image" Target="../media/image154.png"/></Relationships>
</file>

<file path=ppt/slides/_rels/slide8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9.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60.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49.png"/><Relationship Id="rId1" Type="http://schemas.openxmlformats.org/officeDocument/2006/relationships/slideLayout" Target="../slideLayouts/slideLayout1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9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投影片編號版面配置區 3">
            <a:extLst>
              <a:ext uri="{FF2B5EF4-FFF2-40B4-BE49-F238E27FC236}">
                <a16:creationId xmlns:a16="http://schemas.microsoft.com/office/drawing/2014/main" xmlns="" id="{A0DF060F-0471-4227-8643-DF29D262CA6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3815EA3-284F-416B-AAFF-17C373D551D1}" type="slidenum">
              <a:rPr lang="en-US" altLang="zh-TW">
                <a:solidFill>
                  <a:srgbClr val="FFFFFF"/>
                </a:solidFill>
              </a:rPr>
              <a:pPr>
                <a:spcAft>
                  <a:spcPts val="600"/>
                </a:spcAft>
                <a:defRPr/>
              </a:pPr>
              <a:t>1</a:t>
            </a:fld>
            <a:endParaRPr lang="en-US" altLang="zh-TW">
              <a:solidFill>
                <a:srgbClr val="FFFFFF"/>
              </a:solidFill>
            </a:endParaRPr>
          </a:p>
        </p:txBody>
      </p:sp>
      <p:pic>
        <p:nvPicPr>
          <p:cNvPr id="9" name="圖片 8">
            <a:extLst>
              <a:ext uri="{FF2B5EF4-FFF2-40B4-BE49-F238E27FC236}">
                <a16:creationId xmlns:a16="http://schemas.microsoft.com/office/drawing/2014/main" xmlns="" id="{CCDDB7BF-0BC4-43ED-BEF3-02165D38192B}"/>
              </a:ext>
            </a:extLst>
          </p:cNvPr>
          <p:cNvPicPr>
            <a:picLocks noChangeAspect="1"/>
          </p:cNvPicPr>
          <p:nvPr/>
        </p:nvPicPr>
        <p:blipFill>
          <a:blip r:embed="rId2"/>
          <a:stretch>
            <a:fillRect/>
          </a:stretch>
        </p:blipFill>
        <p:spPr>
          <a:xfrm>
            <a:off x="0" y="991683"/>
            <a:ext cx="12190476" cy="5364667"/>
          </a:xfrm>
          <a:prstGeom prst="rect">
            <a:avLst/>
          </a:prstGeom>
        </p:spPr>
      </p:pic>
      <p:sp>
        <p:nvSpPr>
          <p:cNvPr id="11" name="Rectangle 3">
            <a:extLst>
              <a:ext uri="{FF2B5EF4-FFF2-40B4-BE49-F238E27FC236}">
                <a16:creationId xmlns:a16="http://schemas.microsoft.com/office/drawing/2014/main" xmlns="" id="{59614D3A-CF31-470A-8318-11AAEC1EC32A}"/>
              </a:ext>
            </a:extLst>
          </p:cNvPr>
          <p:cNvSpPr>
            <a:spLocks noGrp="1" noChangeArrowheads="1"/>
          </p:cNvSpPr>
          <p:nvPr>
            <p:ph type="subTitle" idx="1"/>
          </p:nvPr>
        </p:nvSpPr>
        <p:spPr>
          <a:xfrm>
            <a:off x="2272347" y="5912231"/>
            <a:ext cx="7200837" cy="888238"/>
          </a:xfrm>
          <a:solidFill>
            <a:srgbClr val="002060"/>
          </a:solidFill>
        </p:spPr>
        <p:txBody>
          <a:bodyPr>
            <a:noAutofit/>
          </a:bodyPr>
          <a:lstStyle/>
          <a:p>
            <a:pPr>
              <a:lnSpc>
                <a:spcPts val="3300"/>
              </a:lnSpc>
              <a:spcBef>
                <a:spcPts val="0"/>
              </a:spcBef>
            </a:pPr>
            <a:r>
              <a:rPr lang="zh-TW" altLang="en-US" b="1" dirty="0">
                <a:solidFill>
                  <a:schemeClr val="bg1"/>
                </a:solidFill>
                <a:latin typeface="標楷體" panose="03000509000000000000" pitchFamily="65" charset="-120"/>
                <a:ea typeface="標楷體" panose="03000509000000000000" pitchFamily="65" charset="-120"/>
              </a:rPr>
              <a:t>金屬工業研究發展中心  技術總監 黃金川 博士</a:t>
            </a:r>
            <a:endParaRPr lang="en-US" altLang="zh-TW" b="1" dirty="0">
              <a:solidFill>
                <a:schemeClr val="bg1"/>
              </a:solidFill>
              <a:latin typeface="標楷體" panose="03000509000000000000" pitchFamily="65" charset="-120"/>
              <a:ea typeface="標楷體" panose="03000509000000000000" pitchFamily="65" charset="-120"/>
            </a:endParaRPr>
          </a:p>
          <a:p>
            <a:pPr>
              <a:lnSpc>
                <a:spcPts val="3300"/>
              </a:lnSpc>
              <a:spcBef>
                <a:spcPts val="0"/>
              </a:spcBef>
            </a:pPr>
            <a:r>
              <a:rPr lang="zh-TW" altLang="en-US" b="1" dirty="0">
                <a:solidFill>
                  <a:schemeClr val="bg1"/>
                </a:solidFill>
                <a:latin typeface="標楷體" panose="03000509000000000000" pitchFamily="65" charset="-120"/>
                <a:ea typeface="標楷體" panose="03000509000000000000" pitchFamily="65" charset="-120"/>
              </a:rPr>
              <a:t> </a:t>
            </a:r>
            <a:r>
              <a:rPr lang="en-US" altLang="zh-TW" b="1" dirty="0">
                <a:solidFill>
                  <a:schemeClr val="bg1"/>
                </a:solidFill>
                <a:latin typeface="Times New Roman" pitchFamily="18" charset="0"/>
                <a:ea typeface="標楷體" panose="03000509000000000000" pitchFamily="65" charset="-120"/>
                <a:cs typeface="Times New Roman" pitchFamily="18" charset="0"/>
              </a:rPr>
              <a:t>109</a:t>
            </a:r>
            <a:r>
              <a:rPr lang="zh-TW" altLang="en-US" b="1" dirty="0">
                <a:solidFill>
                  <a:schemeClr val="bg1"/>
                </a:solidFill>
                <a:latin typeface="Times New Roman" pitchFamily="18" charset="0"/>
                <a:ea typeface="標楷體" panose="03000509000000000000" pitchFamily="65" charset="-120"/>
                <a:cs typeface="Times New Roman" pitchFamily="18" charset="0"/>
              </a:rPr>
              <a:t>年</a:t>
            </a:r>
            <a:r>
              <a:rPr lang="en-US" altLang="zh-TW" b="1" dirty="0">
                <a:solidFill>
                  <a:schemeClr val="bg1"/>
                </a:solidFill>
                <a:latin typeface="Times New Roman" pitchFamily="18" charset="0"/>
                <a:ea typeface="標楷體" panose="03000509000000000000" pitchFamily="65" charset="-120"/>
                <a:cs typeface="Times New Roman" pitchFamily="18" charset="0"/>
              </a:rPr>
              <a:t>12</a:t>
            </a:r>
            <a:r>
              <a:rPr lang="zh-TW" altLang="en-US" b="1" dirty="0">
                <a:solidFill>
                  <a:schemeClr val="bg1"/>
                </a:solidFill>
                <a:latin typeface="Times New Roman" pitchFamily="18" charset="0"/>
                <a:ea typeface="標楷體" panose="03000509000000000000" pitchFamily="65" charset="-120"/>
                <a:cs typeface="Times New Roman" pitchFamily="18" charset="0"/>
              </a:rPr>
              <a:t>月</a:t>
            </a:r>
            <a:r>
              <a:rPr lang="en-US" altLang="zh-TW" b="1" dirty="0">
                <a:solidFill>
                  <a:schemeClr val="bg1"/>
                </a:solidFill>
                <a:latin typeface="Times New Roman" pitchFamily="18" charset="0"/>
                <a:ea typeface="標楷體" panose="03000509000000000000" pitchFamily="65" charset="-120"/>
                <a:cs typeface="Times New Roman" pitchFamily="18" charset="0"/>
              </a:rPr>
              <a:t>15</a:t>
            </a:r>
            <a:r>
              <a:rPr lang="zh-TW" altLang="en-US" b="1" dirty="0">
                <a:solidFill>
                  <a:schemeClr val="bg1"/>
                </a:solidFill>
                <a:latin typeface="Times New Roman" pitchFamily="18" charset="0"/>
                <a:ea typeface="標楷體" panose="03000509000000000000" pitchFamily="65" charset="-120"/>
                <a:cs typeface="Times New Roman" pitchFamily="18" charset="0"/>
              </a:rPr>
              <a:t> 日</a:t>
            </a:r>
            <a:endParaRPr lang="en-US" altLang="zh-TW" b="1" dirty="0">
              <a:solidFill>
                <a:schemeClr val="bg1"/>
              </a:solidFill>
              <a:latin typeface="Times New Roman" pitchFamily="18" charset="0"/>
              <a:ea typeface="標楷體" panose="03000509000000000000" pitchFamily="65" charset="-120"/>
              <a:cs typeface="Times New Roman" pitchFamily="18" charset="0"/>
            </a:endParaRPr>
          </a:p>
        </p:txBody>
      </p:sp>
      <p:sp>
        <p:nvSpPr>
          <p:cNvPr id="6" name="矩形 5">
            <a:extLst>
              <a:ext uri="{FF2B5EF4-FFF2-40B4-BE49-F238E27FC236}">
                <a16:creationId xmlns:a16="http://schemas.microsoft.com/office/drawing/2014/main" xmlns="" id="{B2F28F3B-8A64-45C5-8B67-A56AA2AF5D90}"/>
              </a:ext>
            </a:extLst>
          </p:cNvPr>
          <p:cNvSpPr/>
          <p:nvPr/>
        </p:nvSpPr>
        <p:spPr>
          <a:xfrm>
            <a:off x="2089086" y="8955"/>
            <a:ext cx="8201532" cy="1077218"/>
          </a:xfrm>
          <a:prstGeom prst="rect">
            <a:avLst/>
          </a:prstGeom>
        </p:spPr>
        <p:txBody>
          <a:bodyPr wrap="square">
            <a:spAutoFit/>
          </a:bodyPr>
          <a:lstStyle/>
          <a:p>
            <a:pPr algn="ctr"/>
            <a:r>
              <a:rPr lang="en-US" altLang="zh-TW" sz="3200" b="1"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109</a:t>
            </a:r>
            <a:r>
              <a:rPr lang="zh-TW" altLang="en-US" sz="3200" b="1"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年度行政院農業委員會農業試驗所</a:t>
            </a:r>
            <a:br>
              <a:rPr lang="zh-TW" altLang="en-US" sz="3200" b="1"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br>
            <a:r>
              <a:rPr lang="zh-TW" altLang="en-US" sz="3200" b="1"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溫室構造設計專家知識系統開發</a:t>
            </a:r>
            <a:r>
              <a:rPr lang="en-US" altLang="zh-TW" sz="3200" b="1"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3200" b="1"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第一期</a:t>
            </a:r>
            <a:r>
              <a:rPr lang="en-US" altLang="zh-TW" sz="3200" b="1"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200" b="1"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4" name="投影片編號版面配置區 3">
            <a:extLst>
              <a:ext uri="{FF2B5EF4-FFF2-40B4-BE49-F238E27FC236}">
                <a16:creationId xmlns:a16="http://schemas.microsoft.com/office/drawing/2014/main" xmlns="" id="{BF9FAEAE-FFB6-4231-8C93-5CF09D24C6BA}"/>
              </a:ext>
            </a:extLst>
          </p:cNvPr>
          <p:cNvSpPr txBox="1">
            <a:spLocks/>
          </p:cNvSpPr>
          <p:nvPr/>
        </p:nvSpPr>
        <p:spPr>
          <a:xfrm>
            <a:off x="8610600" y="6453888"/>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1</a:t>
            </a:fld>
            <a:endParaRPr lang="zh-TW" altLang="en-US" dirty="0">
              <a:solidFill>
                <a:prstClr val="black">
                  <a:tint val="75000"/>
                </a:prstClr>
              </a:solidFill>
            </a:endParaRPr>
          </a:p>
        </p:txBody>
      </p:sp>
    </p:spTree>
    <p:extLst>
      <p:ext uri="{BB962C8B-B14F-4D97-AF65-F5344CB8AC3E}">
        <p14:creationId xmlns:p14="http://schemas.microsoft.com/office/powerpoint/2010/main" val="10928299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a:t>
            </a:fld>
            <a:endParaRPr lang="zh-TW" altLang="en-US" dirty="0">
              <a:solidFill>
                <a:prstClr val="black">
                  <a:tint val="75000"/>
                </a:prstClr>
              </a:solidFill>
            </a:endParaRPr>
          </a:p>
        </p:txBody>
      </p:sp>
      <p:sp>
        <p:nvSpPr>
          <p:cNvPr id="6" name="標題 1"/>
          <p:cNvSpPr txBox="1">
            <a:spLocks/>
          </p:cNvSpPr>
          <p:nvPr/>
        </p:nvSpPr>
        <p:spPr>
          <a:xfrm>
            <a:off x="124968" y="124471"/>
            <a:ext cx="3386328" cy="7111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200" b="1" dirty="0">
                <a:latin typeface="標楷體" panose="03000509000000000000" pitchFamily="65" charset="-120"/>
                <a:ea typeface="標楷體" panose="03000509000000000000" pitchFamily="65" charset="-120"/>
              </a:rPr>
              <a:t>四、結果與討論</a:t>
            </a:r>
          </a:p>
        </p:txBody>
      </p:sp>
      <p:sp>
        <p:nvSpPr>
          <p:cNvPr id="7" name="矩形 6"/>
          <p:cNvSpPr/>
          <p:nvPr/>
        </p:nvSpPr>
        <p:spPr>
          <a:xfrm>
            <a:off x="238124" y="835669"/>
            <a:ext cx="5073825" cy="461665"/>
          </a:xfrm>
          <a:prstGeom prst="rect">
            <a:avLst/>
          </a:prstGeom>
        </p:spPr>
        <p:txBody>
          <a:bodyPr wrap="none">
            <a:spAutoFit/>
          </a:bodyPr>
          <a:lstStyle/>
          <a:p>
            <a:pPr marL="269875" lvl="0"/>
            <a:r>
              <a:rPr lang="zh-TW" altLang="en-US" sz="2400" b="1" kern="0" dirty="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1"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b="1"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1" kern="0" dirty="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建立</a:t>
            </a:r>
            <a:r>
              <a:rPr lang="zh-TW" altLang="zh-TW" sz="2400" b="1"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sz="2400" b="1" kern="0" dirty="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技術</a:t>
            </a:r>
            <a:r>
              <a:rPr lang="zh-TW" altLang="en-US" sz="2400" b="1"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專家知識</a:t>
            </a:r>
            <a:r>
              <a:rPr lang="zh-TW" altLang="zh-TW" sz="2400" b="1"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庫</a:t>
            </a:r>
            <a:r>
              <a:rPr lang="zh-TW" altLang="en-US" sz="2400" b="1"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系統</a:t>
            </a:r>
            <a:endParaRPr lang="en-US" altLang="zh-TW" sz="2400" b="1" kern="0" dirty="0">
              <a:solidFill>
                <a:srgbClr val="0033CC"/>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矩形 7"/>
          <p:cNvSpPr/>
          <p:nvPr/>
        </p:nvSpPr>
        <p:spPr>
          <a:xfrm>
            <a:off x="624077" y="1245314"/>
            <a:ext cx="10588155" cy="461665"/>
          </a:xfrm>
          <a:prstGeom prst="rect">
            <a:avLst/>
          </a:prstGeom>
        </p:spPr>
        <p:txBody>
          <a:bodyPr wrap="none">
            <a:spAutoFit/>
          </a:bodyPr>
          <a:lstStyle/>
          <a:p>
            <a:pPr marL="269875" lvl="0"/>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材料知識</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庫</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分析知識庫、</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設計知識庫、</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智慧搜尋、</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專家解答</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投影片編號版面配置區 3">
            <a:extLst>
              <a:ext uri="{FF2B5EF4-FFF2-40B4-BE49-F238E27FC236}">
                <a16:creationId xmlns:a16="http://schemas.microsoft.com/office/drawing/2014/main" xmlns="" id="{0C4DE91E-4809-4C31-84FB-B884BDD1DBA3}"/>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10</a:t>
            </a:fld>
            <a:endParaRPr lang="zh-TW" altLang="en-US" dirty="0">
              <a:solidFill>
                <a:prstClr val="black">
                  <a:tint val="75000"/>
                </a:prstClr>
              </a:solidFill>
            </a:endParaRPr>
          </a:p>
        </p:txBody>
      </p:sp>
      <p:pic>
        <p:nvPicPr>
          <p:cNvPr id="2" name="圖片 1"/>
          <p:cNvPicPr>
            <a:picLocks noChangeAspect="1"/>
          </p:cNvPicPr>
          <p:nvPr/>
        </p:nvPicPr>
        <p:blipFill>
          <a:blip r:embed="rId2"/>
          <a:stretch>
            <a:fillRect/>
          </a:stretch>
        </p:blipFill>
        <p:spPr>
          <a:xfrm>
            <a:off x="1162050" y="1816707"/>
            <a:ext cx="9796468" cy="4649373"/>
          </a:xfrm>
          <a:prstGeom prst="rect">
            <a:avLst/>
          </a:prstGeom>
          <a:ln w="57150">
            <a:solidFill>
              <a:schemeClr val="accent6">
                <a:lumMod val="75000"/>
              </a:schemeClr>
            </a:solidFill>
          </a:ln>
        </p:spPr>
      </p:pic>
      <p:sp>
        <p:nvSpPr>
          <p:cNvPr id="3" name="矩形 2"/>
          <p:cNvSpPr/>
          <p:nvPr/>
        </p:nvSpPr>
        <p:spPr>
          <a:xfrm>
            <a:off x="5697902" y="884593"/>
            <a:ext cx="3096682" cy="646331"/>
          </a:xfrm>
          <a:prstGeom prst="rect">
            <a:avLst/>
          </a:prstGeom>
        </p:spPr>
        <p:txBody>
          <a:bodyPr wrap="none">
            <a:spAutoFit/>
          </a:bodyPr>
          <a:lstStyle/>
          <a:p>
            <a:r>
              <a:rPr lang="en-US" altLang="zh-TW" dirty="0">
                <a:hlinkClick r:id="rId3"/>
              </a:rPr>
              <a:t>https://</a:t>
            </a:r>
            <a:r>
              <a:rPr lang="en-US" altLang="zh-TW" dirty="0" smtClean="0">
                <a:hlinkClick r:id="rId3"/>
              </a:rPr>
              <a:t>5e446d6b60f2.ngrok.io</a:t>
            </a:r>
            <a:endParaRPr lang="en-US" altLang="zh-TW" dirty="0" smtClean="0"/>
          </a:p>
          <a:p>
            <a:endParaRPr lang="zh-TW" altLang="en-US" dirty="0"/>
          </a:p>
        </p:txBody>
      </p:sp>
    </p:spTree>
    <p:extLst>
      <p:ext uri="{BB962C8B-B14F-4D97-AF65-F5344CB8AC3E}">
        <p14:creationId xmlns:p14="http://schemas.microsoft.com/office/powerpoint/2010/main" val="19375207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100</a:t>
            </a:fld>
            <a:endParaRPr lang="zh-TW" altLang="en-US" dirty="0">
              <a:solidFill>
                <a:prstClr val="black">
                  <a:tint val="75000"/>
                </a:prstClr>
              </a:solidFill>
            </a:endParaRPr>
          </a:p>
        </p:txBody>
      </p:sp>
      <p:sp>
        <p:nvSpPr>
          <p:cNvPr id="5" name="矩形 4"/>
          <p:cNvSpPr/>
          <p:nvPr/>
        </p:nvSpPr>
        <p:spPr>
          <a:xfrm>
            <a:off x="182880" y="149775"/>
            <a:ext cx="11826240" cy="6532750"/>
          </a:xfrm>
          <a:prstGeom prst="rect">
            <a:avLst/>
          </a:prstGeom>
        </p:spPr>
        <p:txBody>
          <a:bodyPr wrap="square">
            <a:spAutoFit/>
          </a:bodyPr>
          <a:lstStyle/>
          <a:p>
            <a:pPr lvl="0">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8.</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於作物生長及環境控制需求，本研究整理作物專家知識，建立溫室作物生長需求子系統，列出多項作物項目之需求包含</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lvl="0" indent="635">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光環境的需求</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如光的喜好性、光照度、光週期、光飽和點、光補償點</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lvl="0" indent="635">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溫度的需求</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如氣候的適應性、生長溫度三基點、發芽溫度三基點</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lvl="0" indent="635">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空</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氣</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的需求</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如</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CO</a:t>
            </a:r>
            <a:r>
              <a:rPr lang="en-US" altLang="zh-TW" sz="2400" kern="0" baseline="-250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的增量效應、空氣流動風速</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lvl="0" indent="635">
              <a:lnSpc>
                <a:spcPts val="3000"/>
              </a:lnSpc>
              <a:spcBef>
                <a:spcPts val="600"/>
              </a:spcBef>
            </a:pP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lvl="0">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9.</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於溫室所在地之氣候環境評估，本研究建立溫室地區環境子系統，可查詢溫室所在地</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8288" lvl="0">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溫度控制</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地區之年月均溫以計算與作物需求溫度的差異，評估所需加熱或降溫的環控設施。依其設置位置及重量，此亦將影響溫室設置的結構負荷、設置設計及營運成本。</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8288" lvl="0">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光度控制</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地區之日照小時</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及天空全日射量，</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此將評估作物的好光性需求，並將檢視溫室的結構遮光率、遮光控制及披覆膜透光率的影響因素與設計。</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8288" lvl="0">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風速風向</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地區的季節風的風速風向</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將導入評估溫室的通風設備如天窗、捲揚、通風扇等設計，亦將評估環境控制及結構負荷的需求。</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8288" lvl="0">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颱風危機</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地區的颱風侵襲模式、颱風侵襲強度，以利設定抗風強度與風速。</a:t>
            </a:r>
            <a:endParaRPr lang="en-US"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42993751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2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977900"/>
            <a:ext cx="8843962"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0211" name="Rectangle 2"/>
          <p:cNvSpPr>
            <a:spLocks noGrp="1" noChangeArrowheads="1"/>
          </p:cNvSpPr>
          <p:nvPr>
            <p:ph type="title" idx="4294967295"/>
          </p:nvPr>
        </p:nvSpPr>
        <p:spPr>
          <a:xfrm>
            <a:off x="2251869" y="344488"/>
            <a:ext cx="7772400" cy="633413"/>
          </a:xfrm>
        </p:spPr>
        <p:txBody>
          <a:bodyPr>
            <a:normAutofit fontScale="90000"/>
          </a:bodyPr>
          <a:lstStyle/>
          <a:p>
            <a:pPr algn="ctr" eaLnBrk="1" hangingPunct="1"/>
            <a:r>
              <a:rPr lang="zh-TW" altLang="en-US" sz="4000" dirty="0">
                <a:latin typeface="Tempus Sans ITC" pitchFamily="82" charset="0"/>
                <a:ea typeface="標楷體" pitchFamily="65" charset="-120"/>
              </a:rPr>
              <a:t>敬請指導</a:t>
            </a:r>
            <a:r>
              <a:rPr lang="en-US" altLang="zh-TW" sz="4000" dirty="0">
                <a:latin typeface="Tempus Sans ITC" pitchFamily="82" charset="0"/>
                <a:ea typeface="標楷體" pitchFamily="65" charset="-120"/>
              </a:rPr>
              <a:t>, </a:t>
            </a:r>
            <a:r>
              <a:rPr lang="zh-TW" altLang="en-US" sz="4000" dirty="0">
                <a:latin typeface="Tempus Sans ITC" pitchFamily="82" charset="0"/>
                <a:ea typeface="標楷體" pitchFamily="65" charset="-120"/>
              </a:rPr>
              <a:t>謝謝</a:t>
            </a:r>
            <a:r>
              <a:rPr lang="en-US" altLang="zh-TW" sz="4000" dirty="0">
                <a:latin typeface="Tempus Sans ITC" pitchFamily="82" charset="0"/>
                <a:ea typeface="標楷體" pitchFamily="65" charset="-120"/>
              </a:rPr>
              <a:t>!</a:t>
            </a:r>
          </a:p>
        </p:txBody>
      </p:sp>
      <p:sp>
        <p:nvSpPr>
          <p:cNvPr id="350212" name="文字方塊 5"/>
          <p:cNvSpPr txBox="1">
            <a:spLocks noChangeArrowheads="1"/>
          </p:cNvSpPr>
          <p:nvPr/>
        </p:nvSpPr>
        <p:spPr bwMode="auto">
          <a:xfrm>
            <a:off x="3527426" y="4980682"/>
            <a:ext cx="56165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fontAlgn="base" hangingPunct="1">
              <a:spcBef>
                <a:spcPct val="0"/>
              </a:spcBef>
              <a:spcAft>
                <a:spcPct val="0"/>
              </a:spcAft>
            </a:pPr>
            <a:r>
              <a:rPr lang="zh-TW" altLang="en-US" sz="3200" b="1" dirty="0">
                <a:solidFill>
                  <a:srgbClr val="FFC000"/>
                </a:solidFill>
                <a:ea typeface="標楷體" pitchFamily="65" charset="-120"/>
              </a:rPr>
              <a:t>黃金川</a:t>
            </a:r>
            <a:r>
              <a:rPr lang="zh-TW" altLang="en-US" sz="3200" dirty="0">
                <a:solidFill>
                  <a:srgbClr val="FFC000"/>
                </a:solidFill>
                <a:ea typeface="標楷體" pitchFamily="65" charset="-120"/>
              </a:rPr>
              <a:t> </a:t>
            </a:r>
            <a:r>
              <a:rPr lang="en-US" altLang="zh-TW" sz="3200" dirty="0">
                <a:solidFill>
                  <a:srgbClr val="FFC000"/>
                </a:solidFill>
                <a:ea typeface="標楷體" pitchFamily="65" charset="-120"/>
              </a:rPr>
              <a:t>0910-861-175</a:t>
            </a:r>
          </a:p>
          <a:p>
            <a:pPr algn="ctr" eaLnBrk="1" fontAlgn="base" hangingPunct="1">
              <a:spcBef>
                <a:spcPct val="0"/>
              </a:spcBef>
              <a:spcAft>
                <a:spcPct val="0"/>
              </a:spcAft>
            </a:pPr>
            <a:r>
              <a:rPr lang="en-US" altLang="zh-TW" sz="3200" dirty="0">
                <a:solidFill>
                  <a:srgbClr val="FFC000"/>
                </a:solidFill>
                <a:ea typeface="標楷體" pitchFamily="65" charset="-120"/>
              </a:rPr>
              <a:t>huangcc @ mail.mirdc.org.tw</a:t>
            </a:r>
            <a:endParaRPr lang="zh-TW" altLang="en-US" sz="3200" dirty="0">
              <a:solidFill>
                <a:srgbClr val="FFC000"/>
              </a:solidFill>
              <a:ea typeface="標楷體" pitchFamily="65" charset="-120"/>
            </a:endParaRPr>
          </a:p>
        </p:txBody>
      </p:sp>
      <p:sp>
        <p:nvSpPr>
          <p:cNvPr id="2" name="投影片編號版面配置區 1"/>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101</a:t>
            </a:fld>
            <a:endParaRPr lang="zh-TW" altLang="en-US">
              <a:solidFill>
                <a:prstClr val="black">
                  <a:tint val="75000"/>
                </a:prstClr>
              </a:solidFill>
            </a:endParaRPr>
          </a:p>
        </p:txBody>
      </p:sp>
    </p:spTree>
    <p:extLst>
      <p:ext uri="{BB962C8B-B14F-4D97-AF65-F5344CB8AC3E}">
        <p14:creationId xmlns:p14="http://schemas.microsoft.com/office/powerpoint/2010/main" val="8713668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11</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t="9613"/>
          <a:stretch/>
        </p:blipFill>
        <p:spPr>
          <a:xfrm>
            <a:off x="609600" y="1555114"/>
            <a:ext cx="10948416" cy="5179061"/>
          </a:xfrm>
          <a:prstGeom prst="rect">
            <a:avLst/>
          </a:prstGeom>
          <a:ln>
            <a:solidFill>
              <a:schemeClr val="tx1">
                <a:lumMod val="95000"/>
                <a:lumOff val="5000"/>
              </a:schemeClr>
            </a:solidFill>
          </a:ln>
        </p:spPr>
      </p:pic>
      <p:sp>
        <p:nvSpPr>
          <p:cNvPr id="6" name="矩形 5"/>
          <p:cNvSpPr/>
          <p:nvPr/>
        </p:nvSpPr>
        <p:spPr>
          <a:xfrm>
            <a:off x="0" y="123825"/>
            <a:ext cx="10306050" cy="1400383"/>
          </a:xfrm>
          <a:prstGeom prst="rect">
            <a:avLst/>
          </a:prstGeom>
        </p:spPr>
        <p:txBody>
          <a:bodyPr wrap="square">
            <a:spAutoFit/>
          </a:bodyPr>
          <a:lstStyle/>
          <a:p>
            <a:pPr marL="269875" lvl="0" indent="635">
              <a:lnSpc>
                <a:spcPts val="3000"/>
              </a:lnSpc>
              <a:spcBef>
                <a:spcPts val="600"/>
              </a:spcBef>
            </a:pPr>
            <a:r>
              <a:rPr lang="en-US" altLang="zh-TW"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一</a:t>
            </a:r>
            <a:r>
              <a:rPr lang="en-US" altLang="zh-TW"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溫室構造材料技術資料庫建立，完成</a:t>
            </a:r>
            <a:r>
              <a:rPr lang="zh-TW" altLang="en-US" sz="2400" b="1" u="sng" kern="0" dirty="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溫室構造材料技術資料庫</a:t>
            </a:r>
            <a:r>
              <a:rPr lang="en-US" altLang="zh-TW" sz="2400" b="1" u="sng" kern="0" dirty="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1" u="sng" kern="0" dirty="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式</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p>
          <a:p>
            <a:pPr marL="269875" lvl="0" indent="635">
              <a:lnSpc>
                <a:spcPts val="3000"/>
              </a:lnSpc>
              <a:spcBef>
                <a:spcPts val="600"/>
              </a:spcBef>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披覆材料、結構材料、基礎材料、連接材料等材料技術項目。</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lvl="0" indent="635">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具備有材料分類、技術規格、性質性能功能、成本分析。</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投影片編號版面配置區 3">
            <a:extLst>
              <a:ext uri="{FF2B5EF4-FFF2-40B4-BE49-F238E27FC236}">
                <a16:creationId xmlns:a16="http://schemas.microsoft.com/office/drawing/2014/main" xmlns="" id="{48EEB123-16BC-40D0-8DCC-FF18F631200A}"/>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11</a:t>
            </a:fld>
            <a:endParaRPr lang="zh-TW" altLang="en-US" dirty="0">
              <a:solidFill>
                <a:prstClr val="black">
                  <a:tint val="75000"/>
                </a:prstClr>
              </a:solidFill>
            </a:endParaRPr>
          </a:p>
        </p:txBody>
      </p:sp>
    </p:spTree>
    <p:extLst>
      <p:ext uri="{BB962C8B-B14F-4D97-AF65-F5344CB8AC3E}">
        <p14:creationId xmlns:p14="http://schemas.microsoft.com/office/powerpoint/2010/main" val="22813039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a:xfrm>
            <a:off x="8830056" y="6356352"/>
            <a:ext cx="2743200" cy="365125"/>
          </a:xfrm>
        </p:spPr>
        <p:txBody>
          <a:bodyPr/>
          <a:lstStyle/>
          <a:p>
            <a:pPr>
              <a:defRPr/>
            </a:pPr>
            <a:fld id="{23815EA3-284F-416B-AAFF-17C373D551D1}" type="slidenum">
              <a:rPr lang="zh-TW" altLang="en-US" smtClean="0">
                <a:solidFill>
                  <a:prstClr val="black">
                    <a:tint val="75000"/>
                  </a:prstClr>
                </a:solidFill>
              </a:rPr>
              <a:pPr>
                <a:defRPr/>
              </a:pPr>
              <a:t>12</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l="-1073" t="427" r="6967" b="-427"/>
          <a:stretch/>
        </p:blipFill>
        <p:spPr>
          <a:xfrm>
            <a:off x="2563939" y="141910"/>
            <a:ext cx="2390775" cy="6697039"/>
          </a:xfrm>
          <a:prstGeom prst="rect">
            <a:avLst/>
          </a:prstGeom>
          <a:ln>
            <a:solidFill>
              <a:schemeClr val="tx1">
                <a:lumMod val="95000"/>
                <a:lumOff val="5000"/>
              </a:schemeClr>
            </a:solidFill>
          </a:ln>
        </p:spPr>
      </p:pic>
      <p:pic>
        <p:nvPicPr>
          <p:cNvPr id="6" name="圖片 5"/>
          <p:cNvPicPr>
            <a:picLocks noChangeAspect="1"/>
          </p:cNvPicPr>
          <p:nvPr/>
        </p:nvPicPr>
        <p:blipFill rotWithShape="1">
          <a:blip r:embed="rId3"/>
          <a:srcRect t="9613" r="84042"/>
          <a:stretch/>
        </p:blipFill>
        <p:spPr>
          <a:xfrm>
            <a:off x="304662" y="1017946"/>
            <a:ext cx="1714500" cy="5450758"/>
          </a:xfrm>
          <a:prstGeom prst="rect">
            <a:avLst/>
          </a:prstGeom>
          <a:ln>
            <a:solidFill>
              <a:schemeClr val="tx1">
                <a:lumMod val="95000"/>
                <a:lumOff val="5000"/>
              </a:schemeClr>
            </a:solidFill>
          </a:ln>
        </p:spPr>
      </p:pic>
      <p:sp>
        <p:nvSpPr>
          <p:cNvPr id="7" name="向右箭號 6"/>
          <p:cNvSpPr/>
          <p:nvPr/>
        </p:nvSpPr>
        <p:spPr>
          <a:xfrm>
            <a:off x="2119693" y="3248025"/>
            <a:ext cx="390525" cy="3619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rotWithShape="1">
          <a:blip r:embed="rId4"/>
          <a:srcRect t="18271" r="8987"/>
          <a:stretch/>
        </p:blipFill>
        <p:spPr>
          <a:xfrm>
            <a:off x="8278756" y="85725"/>
            <a:ext cx="3376163" cy="6772275"/>
          </a:xfrm>
          <a:prstGeom prst="rect">
            <a:avLst/>
          </a:prstGeom>
        </p:spPr>
      </p:pic>
      <p:pic>
        <p:nvPicPr>
          <p:cNvPr id="9" name="圖片 8"/>
          <p:cNvPicPr>
            <a:picLocks noChangeAspect="1"/>
          </p:cNvPicPr>
          <p:nvPr/>
        </p:nvPicPr>
        <p:blipFill rotWithShape="1">
          <a:blip r:embed="rId5"/>
          <a:srcRect r="34492" b="1245"/>
          <a:stretch/>
        </p:blipFill>
        <p:spPr>
          <a:xfrm>
            <a:off x="5530093" y="1434924"/>
            <a:ext cx="2242689" cy="5325540"/>
          </a:xfrm>
          <a:prstGeom prst="rect">
            <a:avLst/>
          </a:prstGeom>
          <a:ln>
            <a:solidFill>
              <a:schemeClr val="tx1"/>
            </a:solidFill>
          </a:ln>
        </p:spPr>
      </p:pic>
      <p:sp>
        <p:nvSpPr>
          <p:cNvPr id="10" name="向右箭號 9"/>
          <p:cNvSpPr/>
          <p:nvPr/>
        </p:nvSpPr>
        <p:spPr>
          <a:xfrm>
            <a:off x="5053843" y="3562350"/>
            <a:ext cx="390525" cy="3619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向右箭號 10"/>
          <p:cNvSpPr/>
          <p:nvPr/>
        </p:nvSpPr>
        <p:spPr>
          <a:xfrm>
            <a:off x="7858507" y="3490430"/>
            <a:ext cx="390525" cy="3619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投影片編號版面配置區 3">
            <a:extLst>
              <a:ext uri="{FF2B5EF4-FFF2-40B4-BE49-F238E27FC236}">
                <a16:creationId xmlns:a16="http://schemas.microsoft.com/office/drawing/2014/main" xmlns="" id="{2EB02B09-5D26-4B0B-83F3-C8B07FEB36B2}"/>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12</a:t>
            </a:fld>
            <a:endParaRPr lang="zh-TW" altLang="en-US" dirty="0">
              <a:solidFill>
                <a:prstClr val="black">
                  <a:tint val="75000"/>
                </a:prstClr>
              </a:solidFill>
            </a:endParaRPr>
          </a:p>
        </p:txBody>
      </p:sp>
      <p:sp>
        <p:nvSpPr>
          <p:cNvPr id="2" name="矩形 1"/>
          <p:cNvSpPr/>
          <p:nvPr/>
        </p:nvSpPr>
        <p:spPr>
          <a:xfrm>
            <a:off x="304662" y="3490430"/>
            <a:ext cx="1533663" cy="3619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2941909" y="3642830"/>
            <a:ext cx="1533663" cy="3619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638662" y="3404222"/>
            <a:ext cx="2160952" cy="4772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9215368" y="3323259"/>
            <a:ext cx="1881456" cy="4010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581671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13</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r="11008"/>
          <a:stretch/>
        </p:blipFill>
        <p:spPr>
          <a:xfrm>
            <a:off x="3061209" y="181519"/>
            <a:ext cx="4234941" cy="6539957"/>
          </a:xfrm>
          <a:prstGeom prst="rect">
            <a:avLst/>
          </a:prstGeom>
          <a:solidFill>
            <a:schemeClr val="tx1"/>
          </a:solidFill>
          <a:ln w="38100">
            <a:solidFill>
              <a:schemeClr val="tx1"/>
            </a:solidFill>
          </a:ln>
        </p:spPr>
      </p:pic>
      <p:pic>
        <p:nvPicPr>
          <p:cNvPr id="6" name="圖片 5"/>
          <p:cNvPicPr>
            <a:picLocks noChangeAspect="1"/>
          </p:cNvPicPr>
          <p:nvPr/>
        </p:nvPicPr>
        <p:blipFill rotWithShape="1">
          <a:blip r:embed="rId3"/>
          <a:srcRect l="7188" t="17795" r="26564" b="476"/>
          <a:stretch/>
        </p:blipFill>
        <p:spPr>
          <a:xfrm>
            <a:off x="176212" y="181519"/>
            <a:ext cx="2457451" cy="6539957"/>
          </a:xfrm>
          <a:prstGeom prst="rect">
            <a:avLst/>
          </a:prstGeom>
          <a:ln w="38100">
            <a:solidFill>
              <a:schemeClr val="tx1"/>
            </a:solidFill>
          </a:ln>
        </p:spPr>
      </p:pic>
      <p:sp>
        <p:nvSpPr>
          <p:cNvPr id="7" name="向右箭號 6"/>
          <p:cNvSpPr/>
          <p:nvPr/>
        </p:nvSpPr>
        <p:spPr>
          <a:xfrm>
            <a:off x="2633663" y="3270523"/>
            <a:ext cx="390525" cy="3619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4"/>
          <a:stretch>
            <a:fillRect/>
          </a:stretch>
        </p:blipFill>
        <p:spPr>
          <a:xfrm>
            <a:off x="7581900" y="1413148"/>
            <a:ext cx="4505324" cy="3714750"/>
          </a:xfrm>
          <a:prstGeom prst="rect">
            <a:avLst/>
          </a:prstGeom>
          <a:ln w="38100">
            <a:solidFill>
              <a:schemeClr val="tx1"/>
            </a:solidFill>
          </a:ln>
        </p:spPr>
      </p:pic>
      <p:sp>
        <p:nvSpPr>
          <p:cNvPr id="9" name="向右箭號 8"/>
          <p:cNvSpPr/>
          <p:nvPr/>
        </p:nvSpPr>
        <p:spPr>
          <a:xfrm>
            <a:off x="7100887" y="3270522"/>
            <a:ext cx="390525" cy="3619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4354021" y="2547455"/>
            <a:ext cx="608504" cy="3576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49900" y="3347555"/>
            <a:ext cx="1533663" cy="3619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7581901" y="1413147"/>
            <a:ext cx="1371600" cy="3870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7581899" y="4709630"/>
            <a:ext cx="1533663" cy="3619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10105887" y="4662004"/>
            <a:ext cx="543063" cy="4658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561107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a:xfrm>
            <a:off x="8610600" y="6466080"/>
            <a:ext cx="2743200" cy="365125"/>
          </a:xfrm>
        </p:spPr>
        <p:txBody>
          <a:bodyPr/>
          <a:lstStyle/>
          <a:p>
            <a:pPr>
              <a:defRPr/>
            </a:pPr>
            <a:fld id="{23815EA3-284F-416B-AAFF-17C373D551D1}" type="slidenum">
              <a:rPr lang="zh-TW" altLang="en-US" smtClean="0">
                <a:solidFill>
                  <a:prstClr val="black">
                    <a:tint val="75000"/>
                  </a:prstClr>
                </a:solidFill>
              </a:rPr>
              <a:pPr>
                <a:defRPr/>
              </a:pPr>
              <a:t>14</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2600324" y="342900"/>
            <a:ext cx="9477375" cy="6196014"/>
          </a:xfrm>
          <a:prstGeom prst="rect">
            <a:avLst/>
          </a:prstGeom>
          <a:ln w="38100">
            <a:solidFill>
              <a:schemeClr val="tx1"/>
            </a:solidFill>
          </a:ln>
        </p:spPr>
      </p:pic>
      <p:pic>
        <p:nvPicPr>
          <p:cNvPr id="6" name="圖片 5"/>
          <p:cNvPicPr>
            <a:picLocks noChangeAspect="1"/>
          </p:cNvPicPr>
          <p:nvPr/>
        </p:nvPicPr>
        <p:blipFill>
          <a:blip r:embed="rId3"/>
          <a:stretch>
            <a:fillRect/>
          </a:stretch>
        </p:blipFill>
        <p:spPr>
          <a:xfrm>
            <a:off x="0" y="138114"/>
            <a:ext cx="2219325" cy="6400800"/>
          </a:xfrm>
          <a:prstGeom prst="rect">
            <a:avLst/>
          </a:prstGeom>
          <a:ln>
            <a:solidFill>
              <a:schemeClr val="tx1"/>
            </a:solidFill>
          </a:ln>
        </p:spPr>
      </p:pic>
      <p:sp>
        <p:nvSpPr>
          <p:cNvPr id="8" name="向右箭號 7"/>
          <p:cNvSpPr/>
          <p:nvPr/>
        </p:nvSpPr>
        <p:spPr>
          <a:xfrm>
            <a:off x="2214562" y="4994548"/>
            <a:ext cx="390525" cy="3619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781162" y="280989"/>
            <a:ext cx="1905138" cy="3952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402746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15</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t="21583" r="74770" b="6139"/>
          <a:stretch/>
        </p:blipFill>
        <p:spPr>
          <a:xfrm>
            <a:off x="666761" y="1781740"/>
            <a:ext cx="2130074" cy="3845598"/>
          </a:xfrm>
          <a:prstGeom prst="rect">
            <a:avLst/>
          </a:prstGeom>
        </p:spPr>
      </p:pic>
      <p:pic>
        <p:nvPicPr>
          <p:cNvPr id="6" name="圖片 5"/>
          <p:cNvPicPr>
            <a:picLocks noChangeAspect="1"/>
          </p:cNvPicPr>
          <p:nvPr/>
        </p:nvPicPr>
        <p:blipFill>
          <a:blip r:embed="rId3"/>
          <a:stretch>
            <a:fillRect/>
          </a:stretch>
        </p:blipFill>
        <p:spPr>
          <a:xfrm>
            <a:off x="3611633" y="2476500"/>
            <a:ext cx="2215194" cy="4133849"/>
          </a:xfrm>
          <a:prstGeom prst="rect">
            <a:avLst/>
          </a:prstGeom>
          <a:ln w="38100">
            <a:solidFill>
              <a:schemeClr val="tx1"/>
            </a:solidFill>
          </a:ln>
        </p:spPr>
      </p:pic>
      <p:sp>
        <p:nvSpPr>
          <p:cNvPr id="7" name="向右箭號 6"/>
          <p:cNvSpPr/>
          <p:nvPr/>
        </p:nvSpPr>
        <p:spPr>
          <a:xfrm>
            <a:off x="2826744" y="3186314"/>
            <a:ext cx="611781" cy="290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4"/>
          <a:stretch>
            <a:fillRect/>
          </a:stretch>
        </p:blipFill>
        <p:spPr>
          <a:xfrm>
            <a:off x="6559990" y="1781740"/>
            <a:ext cx="1686618" cy="3142520"/>
          </a:xfrm>
          <a:prstGeom prst="rect">
            <a:avLst/>
          </a:prstGeom>
          <a:solidFill>
            <a:srgbClr val="0000CC"/>
          </a:solidFill>
          <a:ln w="38100">
            <a:solidFill>
              <a:schemeClr val="accent6">
                <a:lumMod val="75000"/>
              </a:schemeClr>
            </a:solidFill>
          </a:ln>
        </p:spPr>
      </p:pic>
      <p:pic>
        <p:nvPicPr>
          <p:cNvPr id="9" name="圖片 8"/>
          <p:cNvPicPr>
            <a:picLocks noChangeAspect="1"/>
          </p:cNvPicPr>
          <p:nvPr/>
        </p:nvPicPr>
        <p:blipFill>
          <a:blip r:embed="rId5"/>
          <a:stretch>
            <a:fillRect/>
          </a:stretch>
        </p:blipFill>
        <p:spPr>
          <a:xfrm>
            <a:off x="8392883" y="3672924"/>
            <a:ext cx="1699777" cy="2343150"/>
          </a:xfrm>
          <a:prstGeom prst="rect">
            <a:avLst/>
          </a:prstGeom>
          <a:ln w="38100">
            <a:solidFill>
              <a:schemeClr val="accent6">
                <a:lumMod val="75000"/>
              </a:schemeClr>
            </a:solidFill>
          </a:ln>
        </p:spPr>
      </p:pic>
      <p:sp>
        <p:nvSpPr>
          <p:cNvPr id="10" name="向右箭號 9"/>
          <p:cNvSpPr/>
          <p:nvPr/>
        </p:nvSpPr>
        <p:spPr>
          <a:xfrm>
            <a:off x="6017948" y="3757828"/>
            <a:ext cx="466725" cy="242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向右箭號 10"/>
          <p:cNvSpPr/>
          <p:nvPr/>
        </p:nvSpPr>
        <p:spPr>
          <a:xfrm>
            <a:off x="6017948" y="5020075"/>
            <a:ext cx="2183814" cy="247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右箭號 11"/>
          <p:cNvSpPr/>
          <p:nvPr/>
        </p:nvSpPr>
        <p:spPr>
          <a:xfrm>
            <a:off x="6062794" y="6212927"/>
            <a:ext cx="4119431" cy="311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p:cNvPicPr>
            <a:picLocks noChangeAspect="1"/>
          </p:cNvPicPr>
          <p:nvPr/>
        </p:nvPicPr>
        <p:blipFill>
          <a:blip r:embed="rId6"/>
          <a:stretch>
            <a:fillRect/>
          </a:stretch>
        </p:blipFill>
        <p:spPr>
          <a:xfrm>
            <a:off x="10238935" y="4978401"/>
            <a:ext cx="1692128" cy="1743076"/>
          </a:xfrm>
          <a:prstGeom prst="rect">
            <a:avLst/>
          </a:prstGeom>
          <a:ln w="38100">
            <a:solidFill>
              <a:schemeClr val="accent6">
                <a:lumMod val="75000"/>
              </a:schemeClr>
            </a:solidFill>
          </a:ln>
        </p:spPr>
      </p:pic>
      <p:sp>
        <p:nvSpPr>
          <p:cNvPr id="14" name="矩形 13"/>
          <p:cNvSpPr/>
          <p:nvPr/>
        </p:nvSpPr>
        <p:spPr>
          <a:xfrm>
            <a:off x="209549" y="285542"/>
            <a:ext cx="10933939" cy="1400383"/>
          </a:xfrm>
          <a:prstGeom prst="rect">
            <a:avLst/>
          </a:prstGeom>
        </p:spPr>
        <p:txBody>
          <a:bodyPr wrap="square">
            <a:spAutoFit/>
          </a:bodyPr>
          <a:lstStyle/>
          <a:p>
            <a:pPr marL="269875" lvl="0" indent="635">
              <a:lnSpc>
                <a:spcPts val="3000"/>
              </a:lnSpc>
              <a:spcBef>
                <a:spcPts val="600"/>
              </a:spcBef>
            </a:pPr>
            <a:r>
              <a:rPr lang="en-US" altLang="zh-TW"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二</a:t>
            </a:r>
            <a:r>
              <a:rPr lang="en-US" altLang="zh-TW"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溫室構造分析技術資料庫建立，完成</a:t>
            </a:r>
            <a:r>
              <a:rPr lang="zh-TW" altLang="en-US" sz="2400" b="1" u="sng"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溫室分析</a:t>
            </a:r>
            <a:r>
              <a:rPr lang="zh-TW" altLang="en-US" sz="2400" b="1" u="sng" kern="0" dirty="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技術資料庫</a:t>
            </a:r>
            <a:r>
              <a:rPr lang="en-US" altLang="zh-TW" sz="2400" b="1" u="sng" kern="0" dirty="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1" u="sng" kern="0" dirty="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式</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p>
          <a:p>
            <a:pPr marL="269875" lvl="0" indent="635">
              <a:lnSpc>
                <a:spcPts val="3000"/>
              </a:lnSpc>
              <a:spcBef>
                <a:spcPts val="600"/>
              </a:spcBef>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流體</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動力分析、結構工程分析</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、材料應力</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應變分析</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等</a:t>
            </a:r>
            <a:r>
              <a:rPr lang="en-US" altLang="zh-TW"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項工程</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分析</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技術。</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lvl="0" indent="635">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現有</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國家溫室參考圖面及衍生變化及新增的設計圖</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面分析。</a:t>
            </a:r>
            <a:endPar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5959120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68227" y="1147505"/>
            <a:ext cx="2683478" cy="830997"/>
          </a:xfrm>
          <a:prstGeom prst="rect">
            <a:avLst/>
          </a:prstGeom>
          <a:noFill/>
        </p:spPr>
        <p:txBody>
          <a:bodyPr wrap="squar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 AutoCAD</a:t>
            </a:r>
          </a:p>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 SolidWorks</a:t>
            </a:r>
          </a:p>
        </p:txBody>
      </p:sp>
      <p:sp>
        <p:nvSpPr>
          <p:cNvPr id="8" name="文字方塊 7"/>
          <p:cNvSpPr txBox="1"/>
          <p:nvPr/>
        </p:nvSpPr>
        <p:spPr>
          <a:xfrm>
            <a:off x="492855" y="3538179"/>
            <a:ext cx="2564523" cy="1200329"/>
          </a:xfrm>
          <a:prstGeom prst="rect">
            <a:avLst/>
          </a:prstGeom>
          <a:noFill/>
        </p:spPr>
        <p:txBody>
          <a:bodyPr wrap="square" rtlCol="0">
            <a:spAutoFit/>
          </a:bodyPr>
          <a:lstStyle/>
          <a:p>
            <a:pPr marL="457200" indent="-457200">
              <a:buFontTx/>
              <a:buAutoNum type="arabicParenBoth"/>
            </a:pP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ETABS</a:t>
            </a:r>
          </a:p>
          <a:p>
            <a:pPr marL="457200" indent="-457200">
              <a:buFontTx/>
              <a:buAutoNum type="arabicParenBoth"/>
            </a:pPr>
            <a:r>
              <a:rPr lang="en-US" altLang="zh-TW" sz="2400"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STAAD.Pro</a:t>
            </a:r>
            <a:endPar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457200" indent="-457200">
              <a:buFontTx/>
              <a:buAutoNum type="arabicParenBoth"/>
            </a:pP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ANSYS</a:t>
            </a:r>
          </a:p>
        </p:txBody>
      </p:sp>
      <p:sp>
        <p:nvSpPr>
          <p:cNvPr id="21" name="文字方塊 20"/>
          <p:cNvSpPr txBox="1"/>
          <p:nvPr/>
        </p:nvSpPr>
        <p:spPr>
          <a:xfrm>
            <a:off x="221678" y="699280"/>
            <a:ext cx="2262158" cy="461665"/>
          </a:xfrm>
          <a:prstGeom prst="rect">
            <a:avLst/>
          </a:prstGeom>
          <a:noFill/>
        </p:spPr>
        <p:txBody>
          <a:bodyPr wrap="none" rtlCol="0">
            <a:spAutoFit/>
          </a:bodyPr>
          <a:lstStyle/>
          <a:p>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結構設計軟體</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矩形 1"/>
          <p:cNvSpPr/>
          <p:nvPr/>
        </p:nvSpPr>
        <p:spPr>
          <a:xfrm>
            <a:off x="197050" y="5135215"/>
            <a:ext cx="2262158" cy="830997"/>
          </a:xfrm>
          <a:prstGeom prst="rect">
            <a:avLst/>
          </a:prstGeom>
        </p:spPr>
        <p:txBody>
          <a:bodyPr wrap="square">
            <a:spAutoFit/>
          </a:bodyPr>
          <a:lstStyle/>
          <a:p>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流體分析軟體</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 ANSYS</a:t>
            </a:r>
          </a:p>
        </p:txBody>
      </p:sp>
      <p:sp>
        <p:nvSpPr>
          <p:cNvPr id="22" name="文字方塊 21"/>
          <p:cNvSpPr txBox="1"/>
          <p:nvPr/>
        </p:nvSpPr>
        <p:spPr>
          <a:xfrm>
            <a:off x="221678" y="3072110"/>
            <a:ext cx="2262158" cy="461665"/>
          </a:xfrm>
          <a:prstGeom prst="rect">
            <a:avLst/>
          </a:prstGeom>
          <a:noFill/>
        </p:spPr>
        <p:txBody>
          <a:bodyPr wrap="none" rtlCol="0">
            <a:spAutoFit/>
          </a:bodyPr>
          <a:lstStyle/>
          <a:p>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結構分析軟體</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 name="圖片 2">
            <a:extLst>
              <a:ext uri="{FF2B5EF4-FFF2-40B4-BE49-F238E27FC236}">
                <a16:creationId xmlns:a16="http://schemas.microsoft.com/office/drawing/2014/main" xmlns="" id="{59086AD4-AC0D-4F27-95E5-92121D514F53}"/>
              </a:ext>
            </a:extLst>
          </p:cNvPr>
          <p:cNvPicPr>
            <a:picLocks noChangeAspect="1"/>
          </p:cNvPicPr>
          <p:nvPr/>
        </p:nvPicPr>
        <p:blipFill>
          <a:blip r:embed="rId2"/>
          <a:stretch>
            <a:fillRect/>
          </a:stretch>
        </p:blipFill>
        <p:spPr>
          <a:xfrm>
            <a:off x="3284134" y="930112"/>
            <a:ext cx="3843798" cy="2050026"/>
          </a:xfrm>
          <a:prstGeom prst="rect">
            <a:avLst/>
          </a:prstGeom>
        </p:spPr>
      </p:pic>
      <p:pic>
        <p:nvPicPr>
          <p:cNvPr id="4" name="圖片 3">
            <a:extLst>
              <a:ext uri="{FF2B5EF4-FFF2-40B4-BE49-F238E27FC236}">
                <a16:creationId xmlns:a16="http://schemas.microsoft.com/office/drawing/2014/main" xmlns="" id="{907F9AC4-3368-4A7D-890E-F92A22FB0443}"/>
              </a:ext>
            </a:extLst>
          </p:cNvPr>
          <p:cNvPicPr>
            <a:picLocks noChangeAspect="1"/>
          </p:cNvPicPr>
          <p:nvPr/>
        </p:nvPicPr>
        <p:blipFill>
          <a:blip r:embed="rId3"/>
          <a:stretch>
            <a:fillRect/>
          </a:stretch>
        </p:blipFill>
        <p:spPr>
          <a:xfrm>
            <a:off x="7731252" y="953488"/>
            <a:ext cx="3690049" cy="2050027"/>
          </a:xfrm>
          <a:prstGeom prst="rect">
            <a:avLst/>
          </a:prstGeom>
        </p:spPr>
      </p:pic>
      <p:pic>
        <p:nvPicPr>
          <p:cNvPr id="6" name="圖片 5">
            <a:extLst>
              <a:ext uri="{FF2B5EF4-FFF2-40B4-BE49-F238E27FC236}">
                <a16:creationId xmlns:a16="http://schemas.microsoft.com/office/drawing/2014/main" xmlns="" id="{CB57E723-1F42-4F75-8187-F2E08E31F459}"/>
              </a:ext>
            </a:extLst>
          </p:cNvPr>
          <p:cNvPicPr>
            <a:picLocks noChangeAspect="1"/>
          </p:cNvPicPr>
          <p:nvPr/>
        </p:nvPicPr>
        <p:blipFill>
          <a:blip r:embed="rId4"/>
          <a:stretch>
            <a:fillRect/>
          </a:stretch>
        </p:blipFill>
        <p:spPr>
          <a:xfrm>
            <a:off x="2856430" y="5361374"/>
            <a:ext cx="4292734" cy="1459179"/>
          </a:xfrm>
          <a:prstGeom prst="rect">
            <a:avLst/>
          </a:prstGeom>
        </p:spPr>
      </p:pic>
      <p:pic>
        <p:nvPicPr>
          <p:cNvPr id="7" name="圖片 6">
            <a:extLst>
              <a:ext uri="{FF2B5EF4-FFF2-40B4-BE49-F238E27FC236}">
                <a16:creationId xmlns:a16="http://schemas.microsoft.com/office/drawing/2014/main" xmlns="" id="{AC3299A7-D625-441E-B52A-65EA105575A6}"/>
              </a:ext>
            </a:extLst>
          </p:cNvPr>
          <p:cNvPicPr>
            <a:picLocks noChangeAspect="1"/>
          </p:cNvPicPr>
          <p:nvPr/>
        </p:nvPicPr>
        <p:blipFill>
          <a:blip r:embed="rId5"/>
          <a:stretch>
            <a:fillRect/>
          </a:stretch>
        </p:blipFill>
        <p:spPr>
          <a:xfrm>
            <a:off x="3304432" y="3376845"/>
            <a:ext cx="3844732" cy="1884031"/>
          </a:xfrm>
          <a:prstGeom prst="rect">
            <a:avLst/>
          </a:prstGeom>
        </p:spPr>
      </p:pic>
      <p:pic>
        <p:nvPicPr>
          <p:cNvPr id="9" name="圖片 8">
            <a:extLst>
              <a:ext uri="{FF2B5EF4-FFF2-40B4-BE49-F238E27FC236}">
                <a16:creationId xmlns:a16="http://schemas.microsoft.com/office/drawing/2014/main" xmlns="" id="{AD343EB2-DBC3-45BD-8C45-56D0DAB34C5B}"/>
              </a:ext>
            </a:extLst>
          </p:cNvPr>
          <p:cNvPicPr>
            <a:picLocks noChangeAspect="1"/>
          </p:cNvPicPr>
          <p:nvPr/>
        </p:nvPicPr>
        <p:blipFill>
          <a:blip r:embed="rId6"/>
          <a:stretch>
            <a:fillRect/>
          </a:stretch>
        </p:blipFill>
        <p:spPr>
          <a:xfrm>
            <a:off x="7969759" y="3533775"/>
            <a:ext cx="3145915" cy="1935948"/>
          </a:xfrm>
          <a:prstGeom prst="rect">
            <a:avLst/>
          </a:prstGeom>
        </p:spPr>
      </p:pic>
      <p:sp>
        <p:nvSpPr>
          <p:cNvPr id="13" name="矩形 12"/>
          <p:cNvSpPr/>
          <p:nvPr/>
        </p:nvSpPr>
        <p:spPr>
          <a:xfrm>
            <a:off x="221678" y="71740"/>
            <a:ext cx="480131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sz="2400" b="1"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電腦輔助工程設計與工程分析軟體</a:t>
            </a:r>
            <a:endParaRPr kumimoji="0" lang="zh-TW" altLang="en-US" sz="1800" b="1" i="0" u="none" strike="noStrike" kern="0" cap="none" spc="0" normalizeH="0" baseline="0" noProof="0" dirty="0" smtClean="0">
              <a:ln>
                <a:noFill/>
              </a:ln>
              <a:solidFill>
                <a:srgbClr val="0033CC"/>
              </a:solidFill>
              <a:effectLst/>
              <a:uLnTx/>
              <a:uFillTx/>
            </a:endParaRPr>
          </a:p>
        </p:txBody>
      </p:sp>
    </p:spTree>
    <p:extLst>
      <p:ext uri="{BB962C8B-B14F-4D97-AF65-F5344CB8AC3E}">
        <p14:creationId xmlns:p14="http://schemas.microsoft.com/office/powerpoint/2010/main" val="6542092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149665" y="865200"/>
            <a:ext cx="1526735" cy="3142520"/>
          </a:xfrm>
          <a:prstGeom prst="rect">
            <a:avLst/>
          </a:prstGeom>
          <a:solidFill>
            <a:srgbClr val="0000CC"/>
          </a:solidFill>
          <a:ln w="38100">
            <a:solidFill>
              <a:schemeClr val="accent6">
                <a:lumMod val="75000"/>
              </a:schemeClr>
            </a:solidFill>
          </a:ln>
        </p:spPr>
      </p:pic>
      <p:pic>
        <p:nvPicPr>
          <p:cNvPr id="6" name="圖片 5"/>
          <p:cNvPicPr>
            <a:picLocks noChangeAspect="1"/>
          </p:cNvPicPr>
          <p:nvPr/>
        </p:nvPicPr>
        <p:blipFill rotWithShape="1">
          <a:blip r:embed="rId3"/>
          <a:srcRect l="12679" r="10853"/>
          <a:stretch/>
        </p:blipFill>
        <p:spPr>
          <a:xfrm>
            <a:off x="2143125" y="865200"/>
            <a:ext cx="10048875" cy="5421300"/>
          </a:xfrm>
          <a:prstGeom prst="rect">
            <a:avLst/>
          </a:prstGeom>
        </p:spPr>
      </p:pic>
      <p:sp>
        <p:nvSpPr>
          <p:cNvPr id="7" name="矩形 6"/>
          <p:cNvSpPr/>
          <p:nvPr/>
        </p:nvSpPr>
        <p:spPr>
          <a:xfrm>
            <a:off x="235390" y="3657754"/>
            <a:ext cx="1441010" cy="3023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1762125" y="3657754"/>
            <a:ext cx="406180" cy="361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2990850" y="238433"/>
            <a:ext cx="7543799" cy="461665"/>
          </a:xfrm>
          <a:prstGeom prst="rect">
            <a:avLst/>
          </a:prstGeom>
          <a:noFill/>
        </p:spPr>
        <p:txBody>
          <a:bodyPr wrap="square" rtlCol="0">
            <a:spAutoFit/>
          </a:bodyPr>
          <a:lstStyle/>
          <a:p>
            <a:r>
              <a:rPr lang="en-US" altLang="zh-TW" sz="2400" b="1" dirty="0" smtClean="0">
                <a:solidFill>
                  <a:srgbClr val="FF0000"/>
                </a:solidFill>
                <a:latin typeface="標楷體" panose="03000509000000000000" pitchFamily="65" charset="-120"/>
                <a:ea typeface="標楷體" panose="03000509000000000000" pitchFamily="65" charset="-120"/>
              </a:rPr>
              <a:t>(1)</a:t>
            </a:r>
            <a:r>
              <a:rPr lang="zh-TW" altLang="en-US" sz="2400" b="1" dirty="0" smtClean="0">
                <a:solidFill>
                  <a:srgbClr val="FF0000"/>
                </a:solidFill>
                <a:latin typeface="標楷體" panose="03000509000000000000" pitchFamily="65" charset="-120"/>
                <a:ea typeface="標楷體" panose="03000509000000000000" pitchFamily="65" charset="-120"/>
              </a:rPr>
              <a:t>各種溫室形式</a:t>
            </a:r>
            <a:r>
              <a:rPr lang="zh-TW" altLang="en-US" sz="2400" b="1" dirty="0" smtClean="0">
                <a:latin typeface="標楷體" panose="03000509000000000000" pitchFamily="65" charset="-120"/>
                <a:ea typeface="標楷體" panose="03000509000000000000" pitchFamily="65" charset="-120"/>
              </a:rPr>
              <a:t>之各受風面承受風壓之流體動力分析</a:t>
            </a:r>
            <a:endParaRPr lang="zh-TW" altLang="en-US" sz="2400" b="1" dirty="0">
              <a:latin typeface="標楷體" panose="03000509000000000000" pitchFamily="65" charset="-120"/>
              <a:ea typeface="標楷體" panose="03000509000000000000" pitchFamily="65" charset="-120"/>
            </a:endParaRPr>
          </a:p>
        </p:txBody>
      </p:sp>
      <p:sp>
        <p:nvSpPr>
          <p:cNvPr id="10" name="矩形 9"/>
          <p:cNvSpPr/>
          <p:nvPr/>
        </p:nvSpPr>
        <p:spPr>
          <a:xfrm>
            <a:off x="149665" y="243206"/>
            <a:ext cx="2262158" cy="461665"/>
          </a:xfrm>
          <a:prstGeom prst="rect">
            <a:avLst/>
          </a:prstGeom>
        </p:spPr>
        <p:txBody>
          <a:bodyPr wrap="none">
            <a:spAutoFit/>
          </a:bodyPr>
          <a:lstStyle/>
          <a:p>
            <a:r>
              <a:rPr lang="en-US" altLang="zh-TW" sz="2400" b="1"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1"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流體</a:t>
            </a:r>
            <a:r>
              <a:rPr lang="zh-TW" altLang="en-US" sz="2400" b="1" kern="0" dirty="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動力分析</a:t>
            </a:r>
            <a:endParaRPr lang="zh-TW" altLang="en-US" b="1" dirty="0">
              <a:solidFill>
                <a:srgbClr val="0033CC"/>
              </a:solidFill>
            </a:endParaRPr>
          </a:p>
        </p:txBody>
      </p:sp>
    </p:spTree>
    <p:extLst>
      <p:ext uri="{BB962C8B-B14F-4D97-AF65-F5344CB8AC3E}">
        <p14:creationId xmlns:p14="http://schemas.microsoft.com/office/powerpoint/2010/main" val="30156616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18</a:t>
            </a:fld>
            <a:endParaRPr lang="zh-TW" altLang="en-US" dirty="0">
              <a:solidFill>
                <a:prstClr val="black">
                  <a:tint val="75000"/>
                </a:prstClr>
              </a:solidFill>
            </a:endParaRPr>
          </a:p>
        </p:txBody>
      </p:sp>
      <p:pic>
        <p:nvPicPr>
          <p:cNvPr id="2" name="圖片 1"/>
          <p:cNvPicPr>
            <a:picLocks noChangeAspect="1"/>
          </p:cNvPicPr>
          <p:nvPr/>
        </p:nvPicPr>
        <p:blipFill>
          <a:blip r:embed="rId2"/>
          <a:stretch>
            <a:fillRect/>
          </a:stretch>
        </p:blipFill>
        <p:spPr>
          <a:xfrm>
            <a:off x="390525" y="1171575"/>
            <a:ext cx="11363325" cy="5062539"/>
          </a:xfrm>
          <a:prstGeom prst="rect">
            <a:avLst/>
          </a:prstGeom>
        </p:spPr>
      </p:pic>
      <p:pic>
        <p:nvPicPr>
          <p:cNvPr id="3" name="圖片 2"/>
          <p:cNvPicPr>
            <a:picLocks noChangeAspect="1"/>
          </p:cNvPicPr>
          <p:nvPr/>
        </p:nvPicPr>
        <p:blipFill>
          <a:blip r:embed="rId3"/>
          <a:stretch>
            <a:fillRect/>
          </a:stretch>
        </p:blipFill>
        <p:spPr>
          <a:xfrm>
            <a:off x="6838950" y="1809750"/>
            <a:ext cx="4514850" cy="3248024"/>
          </a:xfrm>
          <a:prstGeom prst="rect">
            <a:avLst/>
          </a:prstGeom>
        </p:spPr>
      </p:pic>
      <p:sp>
        <p:nvSpPr>
          <p:cNvPr id="5" name="文字方塊 4"/>
          <p:cNvSpPr txBox="1"/>
          <p:nvPr/>
        </p:nvSpPr>
        <p:spPr>
          <a:xfrm>
            <a:off x="2743200" y="402577"/>
            <a:ext cx="7543799" cy="461665"/>
          </a:xfrm>
          <a:prstGeom prst="rect">
            <a:avLst/>
          </a:prstGeom>
          <a:noFill/>
        </p:spPr>
        <p:txBody>
          <a:bodyPr wrap="square" rtlCol="0">
            <a:spAutoFit/>
          </a:bodyPr>
          <a:lstStyle/>
          <a:p>
            <a:r>
              <a:rPr lang="en-US" altLang="zh-TW" sz="2400" b="1" dirty="0" smtClean="0">
                <a:solidFill>
                  <a:srgbClr val="FF0000"/>
                </a:solidFill>
                <a:latin typeface="標楷體" panose="03000509000000000000" pitchFamily="65" charset="-120"/>
                <a:ea typeface="標楷體" panose="03000509000000000000" pitchFamily="65" charset="-120"/>
              </a:rPr>
              <a:t>(2)</a:t>
            </a:r>
            <a:r>
              <a:rPr lang="zh-TW" altLang="en-US" sz="2400" b="1" dirty="0" smtClean="0">
                <a:solidFill>
                  <a:srgbClr val="FF0000"/>
                </a:solidFill>
                <a:latin typeface="標楷體" panose="03000509000000000000" pitchFamily="65" charset="-120"/>
                <a:ea typeface="標楷體" panose="03000509000000000000" pitchFamily="65" charset="-120"/>
              </a:rPr>
              <a:t>相同溫室形式</a:t>
            </a:r>
            <a:r>
              <a:rPr lang="zh-TW" altLang="en-US" sz="2400" b="1" dirty="0" smtClean="0">
                <a:latin typeface="標楷體" panose="03000509000000000000" pitchFamily="65" charset="-120"/>
                <a:ea typeface="標楷體" panose="03000509000000000000" pitchFamily="65" charset="-120"/>
              </a:rPr>
              <a:t>之各受風面承受風壓之流體動力分析</a:t>
            </a:r>
            <a:endParaRPr lang="zh-TW" altLang="en-US" sz="24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0198812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19</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l="12578" r="7188"/>
          <a:stretch/>
        </p:blipFill>
        <p:spPr>
          <a:xfrm>
            <a:off x="581025" y="839825"/>
            <a:ext cx="11160006" cy="5516527"/>
          </a:xfrm>
          <a:prstGeom prst="rect">
            <a:avLst/>
          </a:prstGeom>
        </p:spPr>
      </p:pic>
      <p:sp>
        <p:nvSpPr>
          <p:cNvPr id="6" name="文字方塊 5"/>
          <p:cNvSpPr txBox="1"/>
          <p:nvPr/>
        </p:nvSpPr>
        <p:spPr>
          <a:xfrm>
            <a:off x="2181225" y="243867"/>
            <a:ext cx="8305800" cy="461665"/>
          </a:xfrm>
          <a:prstGeom prst="rect">
            <a:avLst/>
          </a:prstGeom>
          <a:noFill/>
        </p:spPr>
        <p:txBody>
          <a:bodyPr wrap="square" rtlCol="0">
            <a:spAutoFit/>
          </a:bodyPr>
          <a:lstStyle/>
          <a:p>
            <a:r>
              <a:rPr lang="en-US" altLang="zh-TW" sz="2400" b="1" dirty="0" smtClean="0">
                <a:solidFill>
                  <a:srgbClr val="FF0000"/>
                </a:solidFill>
                <a:latin typeface="標楷體" panose="03000509000000000000" pitchFamily="65" charset="-120"/>
                <a:ea typeface="標楷體" panose="03000509000000000000" pitchFamily="65" charset="-120"/>
              </a:rPr>
              <a:t>(3)</a:t>
            </a:r>
            <a:r>
              <a:rPr lang="zh-TW" altLang="en-US" sz="2400" b="1" dirty="0" smtClean="0">
                <a:solidFill>
                  <a:srgbClr val="FF0000"/>
                </a:solidFill>
                <a:latin typeface="標楷體" panose="03000509000000000000" pitchFamily="65" charset="-120"/>
                <a:ea typeface="標楷體" panose="03000509000000000000" pitchFamily="65" charset="-120"/>
              </a:rPr>
              <a:t>相同跨距溫室形式</a:t>
            </a:r>
            <a:r>
              <a:rPr lang="zh-TW" altLang="en-US" sz="2400" b="1" dirty="0" smtClean="0">
                <a:latin typeface="標楷體" panose="03000509000000000000" pitchFamily="65" charset="-120"/>
                <a:ea typeface="標楷體" panose="03000509000000000000" pitchFamily="65" charset="-120"/>
              </a:rPr>
              <a:t>之各受風面承受風壓之流體動力分析</a:t>
            </a:r>
            <a:endParaRPr lang="zh-TW" altLang="en-US" sz="24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2749018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032904" y="1613677"/>
            <a:ext cx="4696568" cy="3447098"/>
          </a:xfrm>
          <a:prstGeom prst="rect">
            <a:avLst/>
          </a:prstGeom>
        </p:spPr>
        <p:txBody>
          <a:bodyPr wrap="square">
            <a:spAutoFit/>
          </a:bodyPr>
          <a:lstStyle/>
          <a:p>
            <a:pPr>
              <a:spcBef>
                <a:spcPts val="1200"/>
              </a:spcBef>
            </a:pPr>
            <a:r>
              <a:rPr lang="zh-TW" altLang="en-US" sz="2800" b="1" cap="all" dirty="0">
                <a:latin typeface="Times New Roman" pitchFamily="18" charset="0"/>
                <a:ea typeface="標楷體" pitchFamily="65" charset="-120"/>
                <a:cs typeface="Times New Roman" pitchFamily="18" charset="0"/>
              </a:rPr>
              <a:t>一、計畫目標</a:t>
            </a:r>
            <a:endParaRPr lang="en-US" altLang="zh-TW" sz="2800" b="1" cap="all" dirty="0">
              <a:latin typeface="Times New Roman" pitchFamily="18" charset="0"/>
              <a:ea typeface="標楷體" pitchFamily="65" charset="-120"/>
              <a:cs typeface="Times New Roman" pitchFamily="18" charset="0"/>
            </a:endParaRPr>
          </a:p>
          <a:p>
            <a:pPr>
              <a:spcBef>
                <a:spcPts val="1200"/>
              </a:spcBef>
            </a:pPr>
            <a:r>
              <a:rPr lang="zh-TW" altLang="en-US" sz="2800" b="1" cap="all" dirty="0">
                <a:latin typeface="Times New Roman" pitchFamily="18" charset="0"/>
                <a:ea typeface="標楷體" pitchFamily="65" charset="-120"/>
                <a:cs typeface="Times New Roman" pitchFamily="18" charset="0"/>
              </a:rPr>
              <a:t>二、重要工作項目  </a:t>
            </a:r>
          </a:p>
          <a:p>
            <a:pPr>
              <a:spcBef>
                <a:spcPts val="1200"/>
              </a:spcBef>
            </a:pPr>
            <a:r>
              <a:rPr lang="zh-TW" altLang="en-US" sz="2800" b="1" cap="all" dirty="0">
                <a:latin typeface="Times New Roman" pitchFamily="18" charset="0"/>
                <a:ea typeface="標楷體" pitchFamily="65" charset="-120"/>
                <a:cs typeface="Times New Roman" pitchFamily="18" charset="0"/>
              </a:rPr>
              <a:t>三、研究方法  </a:t>
            </a:r>
          </a:p>
          <a:p>
            <a:pPr>
              <a:spcBef>
                <a:spcPts val="1200"/>
              </a:spcBef>
            </a:pPr>
            <a:r>
              <a:rPr lang="zh-TW" altLang="en-US" sz="2800" b="1" cap="all" dirty="0">
                <a:latin typeface="Times New Roman" pitchFamily="18" charset="0"/>
                <a:ea typeface="標楷體" pitchFamily="65" charset="-120"/>
                <a:cs typeface="Times New Roman" pitchFamily="18" charset="0"/>
              </a:rPr>
              <a:t>四、結果與討論 </a:t>
            </a:r>
            <a:endParaRPr lang="en-US" altLang="zh-TW" sz="2800" b="1" cap="all" dirty="0">
              <a:latin typeface="Times New Roman" pitchFamily="18" charset="0"/>
              <a:ea typeface="標楷體" pitchFamily="65" charset="-120"/>
              <a:cs typeface="Times New Roman" pitchFamily="18" charset="0"/>
            </a:endParaRPr>
          </a:p>
          <a:p>
            <a:pPr>
              <a:spcBef>
                <a:spcPts val="1200"/>
              </a:spcBef>
            </a:pPr>
            <a:r>
              <a:rPr lang="zh-TW" altLang="en-US" sz="2800" b="1" cap="all" dirty="0">
                <a:latin typeface="Times New Roman" pitchFamily="18" charset="0"/>
                <a:ea typeface="標楷體" pitchFamily="65" charset="-120"/>
                <a:cs typeface="Times New Roman" pitchFamily="18" charset="0"/>
              </a:rPr>
              <a:t>五、</a:t>
            </a:r>
            <a:r>
              <a:rPr lang="en-US" altLang="zh-TW" sz="2800" b="1" dirty="0">
                <a:solidFill>
                  <a:prstClr val="black"/>
                </a:solidFill>
                <a:latin typeface="標楷體" panose="03000509000000000000" pitchFamily="65" charset="-120"/>
                <a:ea typeface="標楷體" panose="03000509000000000000" pitchFamily="65" charset="-120"/>
              </a:rPr>
              <a:t>110</a:t>
            </a:r>
            <a:r>
              <a:rPr lang="zh-TW" altLang="en-US" sz="2800" b="1" dirty="0">
                <a:solidFill>
                  <a:prstClr val="black"/>
                </a:solidFill>
                <a:latin typeface="標楷體" panose="03000509000000000000" pitchFamily="65" charset="-120"/>
                <a:ea typeface="標楷體" panose="03000509000000000000" pitchFamily="65" charset="-120"/>
              </a:rPr>
              <a:t>年度先期研究與規劃</a:t>
            </a:r>
          </a:p>
          <a:p>
            <a:pPr>
              <a:spcBef>
                <a:spcPts val="1200"/>
              </a:spcBef>
            </a:pPr>
            <a:r>
              <a:rPr lang="zh-TW" altLang="en-US" sz="2800" b="1" cap="all" dirty="0">
                <a:latin typeface="Times New Roman" pitchFamily="18" charset="0"/>
                <a:ea typeface="標楷體" pitchFamily="65" charset="-120"/>
                <a:cs typeface="Times New Roman" pitchFamily="18" charset="0"/>
              </a:rPr>
              <a:t>六、結論</a:t>
            </a:r>
            <a:endParaRPr lang="en-US" altLang="zh-TW" sz="2800" b="1" cap="all" dirty="0">
              <a:latin typeface="Times New Roman" pitchFamily="18" charset="0"/>
              <a:ea typeface="標楷體" pitchFamily="65" charset="-120"/>
              <a:cs typeface="Times New Roman" pitchFamily="18" charset="0"/>
            </a:endParaRPr>
          </a:p>
        </p:txBody>
      </p:sp>
      <p:sp>
        <p:nvSpPr>
          <p:cNvPr id="8" name="標題 1"/>
          <p:cNvSpPr txBox="1">
            <a:spLocks/>
          </p:cNvSpPr>
          <p:nvPr/>
        </p:nvSpPr>
        <p:spPr>
          <a:xfrm>
            <a:off x="3917268" y="692696"/>
            <a:ext cx="3816424" cy="6362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4000" b="1" dirty="0">
                <a:solidFill>
                  <a:srgbClr val="0000FF"/>
                </a:solidFill>
                <a:latin typeface="標楷體" panose="03000509000000000000" pitchFamily="65" charset="-120"/>
                <a:ea typeface="標楷體" panose="03000509000000000000" pitchFamily="65" charset="-120"/>
              </a:rPr>
              <a:t>簡報大綱</a:t>
            </a:r>
          </a:p>
        </p:txBody>
      </p:sp>
      <p:sp>
        <p:nvSpPr>
          <p:cNvPr id="5" name="投影片編號版面配置區 3">
            <a:extLst>
              <a:ext uri="{FF2B5EF4-FFF2-40B4-BE49-F238E27FC236}">
                <a16:creationId xmlns:a16="http://schemas.microsoft.com/office/drawing/2014/main" xmlns="" id="{54A3BF97-508F-418C-BEFE-99836C6FF8CF}"/>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2</a:t>
            </a:fld>
            <a:endParaRPr lang="zh-TW" altLang="en-US" dirty="0">
              <a:solidFill>
                <a:prstClr val="black">
                  <a:tint val="75000"/>
                </a:prstClr>
              </a:solidFill>
            </a:endParaRPr>
          </a:p>
        </p:txBody>
      </p:sp>
    </p:spTree>
    <p:extLst>
      <p:ext uri="{BB962C8B-B14F-4D97-AF65-F5344CB8AC3E}">
        <p14:creationId xmlns:p14="http://schemas.microsoft.com/office/powerpoint/2010/main" val="37282418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20</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l="12813" r="9219"/>
          <a:stretch/>
        </p:blipFill>
        <p:spPr>
          <a:xfrm>
            <a:off x="742950" y="1141074"/>
            <a:ext cx="10610850" cy="5384150"/>
          </a:xfrm>
          <a:prstGeom prst="rect">
            <a:avLst/>
          </a:prstGeom>
        </p:spPr>
      </p:pic>
      <p:sp>
        <p:nvSpPr>
          <p:cNvPr id="6" name="文字方塊 5"/>
          <p:cNvSpPr txBox="1"/>
          <p:nvPr/>
        </p:nvSpPr>
        <p:spPr>
          <a:xfrm>
            <a:off x="2228850" y="409883"/>
            <a:ext cx="8296275" cy="461665"/>
          </a:xfrm>
          <a:prstGeom prst="rect">
            <a:avLst/>
          </a:prstGeom>
          <a:noFill/>
        </p:spPr>
        <p:txBody>
          <a:bodyPr wrap="square" rtlCol="0">
            <a:spAutoFit/>
          </a:bodyPr>
          <a:lstStyle/>
          <a:p>
            <a:r>
              <a:rPr lang="en-US" altLang="zh-TW" sz="2400" b="1" dirty="0" smtClean="0">
                <a:solidFill>
                  <a:srgbClr val="FF0000"/>
                </a:solidFill>
                <a:latin typeface="標楷體" panose="03000509000000000000" pitchFamily="65" charset="-120"/>
                <a:ea typeface="標楷體" panose="03000509000000000000" pitchFamily="65" charset="-120"/>
              </a:rPr>
              <a:t>(4)</a:t>
            </a:r>
            <a:r>
              <a:rPr lang="zh-TW" altLang="en-US" sz="2400" b="1" dirty="0" smtClean="0">
                <a:solidFill>
                  <a:srgbClr val="FF0000"/>
                </a:solidFill>
                <a:latin typeface="標楷體" panose="03000509000000000000" pitchFamily="65" charset="-120"/>
                <a:ea typeface="標楷體" panose="03000509000000000000" pitchFamily="65" charset="-120"/>
              </a:rPr>
              <a:t>相同肩高</a:t>
            </a:r>
            <a:r>
              <a:rPr lang="zh-TW" altLang="en-US" sz="2400" b="1" dirty="0">
                <a:solidFill>
                  <a:srgbClr val="FF0000"/>
                </a:solidFill>
                <a:latin typeface="標楷體" panose="03000509000000000000" pitchFamily="65" charset="-120"/>
                <a:ea typeface="標楷體" panose="03000509000000000000" pitchFamily="65" charset="-120"/>
              </a:rPr>
              <a:t>之</a:t>
            </a:r>
            <a:r>
              <a:rPr lang="zh-TW" altLang="en-US" sz="2400" b="1" dirty="0" smtClean="0">
                <a:solidFill>
                  <a:srgbClr val="FF0000"/>
                </a:solidFill>
                <a:latin typeface="標楷體" panose="03000509000000000000" pitchFamily="65" charset="-120"/>
                <a:ea typeface="標楷體" panose="03000509000000000000" pitchFamily="65" charset="-120"/>
              </a:rPr>
              <a:t>溫室形式</a:t>
            </a:r>
            <a:r>
              <a:rPr lang="zh-TW" altLang="en-US" sz="2400" b="1" dirty="0" smtClean="0">
                <a:latin typeface="標楷體" panose="03000509000000000000" pitchFamily="65" charset="-120"/>
                <a:ea typeface="標楷體" panose="03000509000000000000" pitchFamily="65" charset="-120"/>
              </a:rPr>
              <a:t>之各受風面承受風壓之流體動力分析</a:t>
            </a:r>
            <a:endParaRPr lang="zh-TW" altLang="en-US" sz="24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5382563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21</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210086" y="1329910"/>
            <a:ext cx="2007403" cy="2868464"/>
          </a:xfrm>
          <a:prstGeom prst="rect">
            <a:avLst/>
          </a:prstGeom>
          <a:ln w="38100">
            <a:solidFill>
              <a:schemeClr val="accent6">
                <a:lumMod val="75000"/>
              </a:schemeClr>
            </a:solidFill>
          </a:ln>
        </p:spPr>
      </p:pic>
      <p:sp>
        <p:nvSpPr>
          <p:cNvPr id="6" name="矩形 5"/>
          <p:cNvSpPr/>
          <p:nvPr/>
        </p:nvSpPr>
        <p:spPr>
          <a:xfrm>
            <a:off x="210086" y="232864"/>
            <a:ext cx="2262158" cy="461665"/>
          </a:xfrm>
          <a:prstGeom prst="rect">
            <a:avLst/>
          </a:prstGeom>
        </p:spPr>
        <p:txBody>
          <a:bodyPr wrap="none">
            <a:spAutoFit/>
          </a:bodyPr>
          <a:lstStyle/>
          <a:p>
            <a:r>
              <a:rPr lang="en-US" altLang="zh-TW" sz="2400" b="1"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b="1"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材料</a:t>
            </a:r>
            <a:r>
              <a:rPr lang="zh-TW" altLang="en-US" sz="2400" b="1" kern="0" dirty="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en-US" sz="2400" b="1"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分析</a:t>
            </a:r>
            <a:endParaRPr lang="zh-TW" altLang="en-US" b="1" dirty="0">
              <a:solidFill>
                <a:srgbClr val="0033CC"/>
              </a:solidFill>
            </a:endParaRPr>
          </a:p>
        </p:txBody>
      </p:sp>
      <p:sp>
        <p:nvSpPr>
          <p:cNvPr id="7" name="向右箭號 6"/>
          <p:cNvSpPr/>
          <p:nvPr/>
        </p:nvSpPr>
        <p:spPr>
          <a:xfrm>
            <a:off x="2373248" y="3144733"/>
            <a:ext cx="491044" cy="266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a:blip r:embed="rId3"/>
          <a:stretch>
            <a:fillRect/>
          </a:stretch>
        </p:blipFill>
        <p:spPr>
          <a:xfrm>
            <a:off x="3012285" y="4198374"/>
            <a:ext cx="9032231" cy="2049074"/>
          </a:xfrm>
          <a:prstGeom prst="rect">
            <a:avLst/>
          </a:prstGeom>
          <a:ln>
            <a:solidFill>
              <a:schemeClr val="tx1"/>
            </a:solidFill>
          </a:ln>
        </p:spPr>
      </p:pic>
      <p:pic>
        <p:nvPicPr>
          <p:cNvPr id="10" name="圖片 9"/>
          <p:cNvPicPr>
            <a:picLocks noChangeAspect="1"/>
          </p:cNvPicPr>
          <p:nvPr/>
        </p:nvPicPr>
        <p:blipFill rotWithShape="1">
          <a:blip r:embed="rId4"/>
          <a:srcRect t="5046"/>
          <a:stretch/>
        </p:blipFill>
        <p:spPr>
          <a:xfrm>
            <a:off x="3012285" y="1216473"/>
            <a:ext cx="8203740" cy="931129"/>
          </a:xfrm>
          <a:prstGeom prst="rect">
            <a:avLst/>
          </a:prstGeom>
          <a:ln>
            <a:solidFill>
              <a:schemeClr val="tx1"/>
            </a:solidFill>
          </a:ln>
        </p:spPr>
      </p:pic>
      <p:pic>
        <p:nvPicPr>
          <p:cNvPr id="11" name="圖片 10"/>
          <p:cNvPicPr>
            <a:picLocks noChangeAspect="1"/>
          </p:cNvPicPr>
          <p:nvPr/>
        </p:nvPicPr>
        <p:blipFill>
          <a:blip r:embed="rId5"/>
          <a:stretch>
            <a:fillRect/>
          </a:stretch>
        </p:blipFill>
        <p:spPr>
          <a:xfrm>
            <a:off x="3029213" y="2474975"/>
            <a:ext cx="9029650" cy="1339515"/>
          </a:xfrm>
          <a:prstGeom prst="rect">
            <a:avLst/>
          </a:prstGeom>
          <a:ln>
            <a:solidFill>
              <a:schemeClr val="tx1"/>
            </a:solidFill>
          </a:ln>
        </p:spPr>
      </p:pic>
      <p:sp>
        <p:nvSpPr>
          <p:cNvPr id="12" name="向右箭號 11"/>
          <p:cNvSpPr/>
          <p:nvPr/>
        </p:nvSpPr>
        <p:spPr>
          <a:xfrm rot="20152103">
            <a:off x="2415472" y="2121520"/>
            <a:ext cx="491044" cy="266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向右箭號 12"/>
          <p:cNvSpPr/>
          <p:nvPr/>
        </p:nvSpPr>
        <p:spPr>
          <a:xfrm rot="1694281">
            <a:off x="2369365" y="4065024"/>
            <a:ext cx="491044" cy="266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423905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973137"/>
          </a:xfrm>
        </p:spPr>
        <p:txBody>
          <a:bodyPr>
            <a:normAutofit fontScale="90000"/>
          </a:bodyPr>
          <a:lstStyle/>
          <a:p>
            <a:r>
              <a:rPr lang="zh-TW" altLang="en-US" dirty="0" smtClean="0">
                <a:latin typeface="標楷體" panose="03000509000000000000" pitchFamily="65" charset="-120"/>
                <a:ea typeface="標楷體" panose="03000509000000000000" pitchFamily="65" charset="-120"/>
              </a:rPr>
              <a:t>桁架之優化設計與工程分析</a:t>
            </a:r>
            <a:endParaRPr lang="zh-TW" altLang="en-US" dirty="0">
              <a:latin typeface="標楷體" panose="03000509000000000000" pitchFamily="65" charset="-120"/>
              <a:ea typeface="標楷體" panose="03000509000000000000" pitchFamily="65" charset="-120"/>
            </a:endParaRPr>
          </a:p>
        </p:txBody>
      </p:sp>
      <p:sp>
        <p:nvSpPr>
          <p:cNvPr id="3" name="副標題 2"/>
          <p:cNvSpPr>
            <a:spLocks noGrp="1"/>
          </p:cNvSpPr>
          <p:nvPr>
            <p:ph type="subTitle" idx="1"/>
          </p:nvPr>
        </p:nvSpPr>
        <p:spPr>
          <a:xfrm>
            <a:off x="3486150" y="2925763"/>
            <a:ext cx="6400800" cy="1655762"/>
          </a:xfrm>
        </p:spPr>
        <p:txBody>
          <a:bodyPr>
            <a:normAutofit lnSpcReduction="10000"/>
          </a:bodyPr>
          <a:lstStyle/>
          <a:p>
            <a:pPr algn="l"/>
            <a:r>
              <a:rPr lang="zh-TW" altLang="en-US" dirty="0" smtClean="0">
                <a:latin typeface="標楷體" panose="03000509000000000000" pitchFamily="65" charset="-120"/>
                <a:ea typeface="標楷體" panose="03000509000000000000" pitchFamily="65" charset="-120"/>
              </a:rPr>
              <a:t>一、桁架總高度變化控制</a:t>
            </a:r>
            <a:endParaRPr lang="en-US" altLang="zh-TW" dirty="0" smtClean="0">
              <a:latin typeface="標楷體" panose="03000509000000000000" pitchFamily="65" charset="-120"/>
              <a:ea typeface="標楷體" panose="03000509000000000000" pitchFamily="65" charset="-120"/>
            </a:endParaRPr>
          </a:p>
          <a:p>
            <a:pPr algn="l"/>
            <a:r>
              <a:rPr lang="zh-TW" altLang="en-US" dirty="0" smtClean="0">
                <a:latin typeface="標楷體" panose="03000509000000000000" pitchFamily="65" charset="-120"/>
                <a:ea typeface="標楷體" panose="03000509000000000000" pitchFamily="65" charset="-120"/>
              </a:rPr>
              <a:t>二、桁架腹桿角度變化控制</a:t>
            </a:r>
            <a:endParaRPr lang="en-US" altLang="zh-TW" dirty="0" smtClean="0">
              <a:latin typeface="標楷體" panose="03000509000000000000" pitchFamily="65" charset="-120"/>
              <a:ea typeface="標楷體" panose="03000509000000000000" pitchFamily="65" charset="-120"/>
            </a:endParaRPr>
          </a:p>
          <a:p>
            <a:pPr algn="l"/>
            <a:r>
              <a:rPr lang="zh-TW" altLang="en-US" dirty="0" smtClean="0">
                <a:latin typeface="標楷體" panose="03000509000000000000" pitchFamily="65" charset="-120"/>
                <a:ea typeface="標楷體" panose="03000509000000000000" pitchFamily="65" charset="-120"/>
              </a:rPr>
              <a:t>三、桁架上下弦與腹桿尺寸變化控制</a:t>
            </a:r>
            <a:endParaRPr lang="en-US" altLang="zh-TW" dirty="0" smtClean="0">
              <a:latin typeface="標楷體" panose="03000509000000000000" pitchFamily="65" charset="-120"/>
              <a:ea typeface="標楷體" panose="03000509000000000000" pitchFamily="65" charset="-120"/>
            </a:endParaRPr>
          </a:p>
          <a:p>
            <a:pPr algn="l"/>
            <a:r>
              <a:rPr lang="zh-TW" altLang="en-US" dirty="0" smtClean="0">
                <a:latin typeface="標楷體" panose="03000509000000000000" pitchFamily="65" charset="-120"/>
                <a:ea typeface="標楷體" panose="03000509000000000000" pitchFamily="65" charset="-120"/>
              </a:rPr>
              <a:t>四、屋頂桁架組合變化控制</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2052061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xmlns="" id="{CE55C6D0-1650-456F-9343-321B793C6A6D}"/>
              </a:ext>
            </a:extLst>
          </p:cNvPr>
          <p:cNvPicPr>
            <a:picLocks noChangeAspect="1"/>
          </p:cNvPicPr>
          <p:nvPr/>
        </p:nvPicPr>
        <p:blipFill rotWithShape="1">
          <a:blip r:embed="rId2"/>
          <a:srcRect t="37560"/>
          <a:stretch/>
        </p:blipFill>
        <p:spPr>
          <a:xfrm>
            <a:off x="1617662" y="1662898"/>
            <a:ext cx="8896350" cy="884465"/>
          </a:xfrm>
          <a:prstGeom prst="rect">
            <a:avLst/>
          </a:prstGeom>
        </p:spPr>
      </p:pic>
      <p:graphicFrame>
        <p:nvGraphicFramePr>
          <p:cNvPr id="5" name="表格 4"/>
          <p:cNvGraphicFramePr>
            <a:graphicFrameLocks noGrp="1"/>
          </p:cNvGraphicFramePr>
          <p:nvPr/>
        </p:nvGraphicFramePr>
        <p:xfrm>
          <a:off x="1848642" y="4772025"/>
          <a:ext cx="8434389" cy="1273983"/>
        </p:xfrm>
        <a:graphic>
          <a:graphicData uri="http://schemas.openxmlformats.org/drawingml/2006/table">
            <a:tbl>
              <a:tblPr/>
              <a:tblGrid>
                <a:gridCol w="696817"/>
                <a:gridCol w="1146844"/>
                <a:gridCol w="1756560"/>
                <a:gridCol w="2467894"/>
                <a:gridCol w="2366274"/>
              </a:tblGrid>
              <a:tr h="392325">
                <a:tc>
                  <a:txBody>
                    <a:bodyPr/>
                    <a:lstStyle/>
                    <a:p>
                      <a:pPr algn="ctr" fontAlgn="ctr"/>
                      <a:r>
                        <a:rPr lang="zh-TW" altLang="en-US" sz="1600" b="0" i="0" u="none" strike="noStrike" dirty="0">
                          <a:solidFill>
                            <a:srgbClr val="000000"/>
                          </a:solidFill>
                          <a:effectLst/>
                          <a:latin typeface="標楷體" panose="03000509000000000000" pitchFamily="65" charset="-120"/>
                          <a:ea typeface="標楷體" panose="03000509000000000000" pitchFamily="65" charset="-120"/>
                        </a:rPr>
                        <a:t>編號</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600" b="0" i="0" u="none" strike="noStrike">
                          <a:solidFill>
                            <a:srgbClr val="000000"/>
                          </a:solidFill>
                          <a:effectLst/>
                          <a:latin typeface="標楷體" panose="03000509000000000000" pitchFamily="65" charset="-120"/>
                          <a:ea typeface="標楷體" panose="03000509000000000000" pitchFamily="65" charset="-120"/>
                        </a:rPr>
                        <a:t>桁架高度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600" b="0" i="0" u="none" strike="noStrike" dirty="0">
                          <a:solidFill>
                            <a:srgbClr val="000000"/>
                          </a:solidFill>
                          <a:effectLst/>
                          <a:latin typeface="標楷體" panose="03000509000000000000" pitchFamily="65" charset="-120"/>
                          <a:ea typeface="標楷體" panose="03000509000000000000" pitchFamily="65" charset="-120"/>
                        </a:rPr>
                        <a:t>變形量分析</a:t>
                      </a:r>
                      <a:r>
                        <a:rPr lang="en-US" altLang="zh-TW" sz="1600" b="0" i="0" u="none" strike="noStrike" dirty="0">
                          <a:solidFill>
                            <a:srgbClr val="000000"/>
                          </a:solidFill>
                          <a:effectLst/>
                          <a:latin typeface="標楷體" panose="03000509000000000000" pitchFamily="65" charset="-120"/>
                          <a:ea typeface="標楷體" panose="03000509000000000000" pitchFamily="65" charset="-120"/>
                        </a:rPr>
                        <a:t>(</a:t>
                      </a:r>
                      <a:r>
                        <a:rPr lang="en-US" sz="1600" b="0" i="0" u="none" strike="noStrike" dirty="0">
                          <a:solidFill>
                            <a:srgbClr val="000000"/>
                          </a:solidFill>
                          <a:effectLst/>
                          <a:latin typeface="標楷體" panose="03000509000000000000" pitchFamily="65" charset="-120"/>
                          <a:ea typeface="標楷體" panose="03000509000000000000" pitchFamily="65" charset="-120"/>
                        </a:rPr>
                        <a:t>mm)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600" b="0" i="0" u="none" strike="noStrike" dirty="0">
                          <a:solidFill>
                            <a:srgbClr val="000000"/>
                          </a:solidFill>
                          <a:effectLst/>
                          <a:latin typeface="標楷體" panose="03000509000000000000" pitchFamily="65" charset="-120"/>
                          <a:ea typeface="標楷體" panose="03000509000000000000" pitchFamily="65" charset="-120"/>
                        </a:rPr>
                        <a:t>最大應力分析</a:t>
                      </a:r>
                      <a:r>
                        <a:rPr lang="en-US" altLang="zh-TW" sz="1600" b="0" i="0" u="none" strike="noStrike" dirty="0">
                          <a:solidFill>
                            <a:srgbClr val="000000"/>
                          </a:solidFill>
                          <a:effectLst/>
                          <a:latin typeface="標楷體" panose="03000509000000000000" pitchFamily="65" charset="-120"/>
                          <a:ea typeface="標楷體" panose="03000509000000000000" pitchFamily="65" charset="-120"/>
                        </a:rPr>
                        <a:t>(kg/cm2)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600" b="0" i="0" u="none" strike="noStrike" dirty="0">
                          <a:solidFill>
                            <a:srgbClr val="000000"/>
                          </a:solidFill>
                          <a:effectLst/>
                          <a:latin typeface="標楷體" panose="03000509000000000000" pitchFamily="65" charset="-120"/>
                          <a:ea typeface="標楷體" panose="03000509000000000000" pitchFamily="65" charset="-120"/>
                        </a:rPr>
                        <a:t>最大載重量分析</a:t>
                      </a:r>
                      <a:r>
                        <a:rPr lang="en-US" altLang="zh-TW" sz="1600" b="0" i="0" u="none" strike="noStrike" dirty="0">
                          <a:solidFill>
                            <a:srgbClr val="000000"/>
                          </a:solidFill>
                          <a:effectLst/>
                          <a:latin typeface="標楷體" panose="03000509000000000000" pitchFamily="65" charset="-120"/>
                          <a:ea typeface="標楷體" panose="03000509000000000000" pitchFamily="65" charset="-120"/>
                        </a:rPr>
                        <a:t>( </a:t>
                      </a:r>
                      <a:r>
                        <a:rPr lang="en-US" altLang="zh-TW" sz="1600" b="0" i="0" u="none" strike="noStrike" dirty="0" err="1">
                          <a:solidFill>
                            <a:srgbClr val="000000"/>
                          </a:solidFill>
                          <a:effectLst/>
                          <a:latin typeface="標楷體" panose="03000509000000000000" pitchFamily="65" charset="-120"/>
                          <a:ea typeface="標楷體" panose="03000509000000000000" pitchFamily="65" charset="-120"/>
                        </a:rPr>
                        <a:t>kN</a:t>
                      </a:r>
                      <a:r>
                        <a:rPr lang="en-US" altLang="zh-TW" sz="1600" b="0" i="0" u="none" strike="noStrike" dirty="0">
                          <a:solidFill>
                            <a:srgbClr val="000000"/>
                          </a:solidFill>
                          <a:effectLst/>
                          <a:latin typeface="標楷體" panose="03000509000000000000" pitchFamily="65" charset="-120"/>
                          <a:ea typeface="標楷體" panose="03000509000000000000" pitchFamily="65" charset="-12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3886">
                <a:tc>
                  <a:txBody>
                    <a:bodyPr/>
                    <a:lstStyle/>
                    <a:p>
                      <a:pPr algn="ctr" fontAlgn="ctr"/>
                      <a:r>
                        <a:rPr lang="en-US" sz="1600" b="0" i="0" u="none" strike="noStrike">
                          <a:solidFill>
                            <a:srgbClr val="000000"/>
                          </a:solidFill>
                          <a:effectLst/>
                          <a:latin typeface="標楷體" panose="03000509000000000000" pitchFamily="65" charset="-120"/>
                          <a:ea typeface="標楷體" panose="03000509000000000000" pitchFamily="65" charset="-120"/>
                        </a:rPr>
                        <a:t>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標楷體" panose="03000509000000000000" pitchFamily="65" charset="-120"/>
                          <a:ea typeface="標楷體" panose="03000509000000000000" pitchFamily="65" charset="-120"/>
                        </a:rPr>
                        <a:t>50cm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600" b="0" i="0" u="none" strike="noStrike">
                          <a:solidFill>
                            <a:srgbClr val="000000"/>
                          </a:solidFill>
                          <a:effectLst/>
                          <a:latin typeface="標楷體" panose="03000509000000000000" pitchFamily="65" charset="-120"/>
                          <a:ea typeface="標楷體" panose="03000509000000000000" pitchFamily="65" charset="-120"/>
                        </a:rPr>
                        <a:t>0.442(100%)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600" b="0" i="0" u="none" strike="noStrike" dirty="0">
                          <a:solidFill>
                            <a:srgbClr val="000000"/>
                          </a:solidFill>
                          <a:effectLst/>
                          <a:latin typeface="標楷體" panose="03000509000000000000" pitchFamily="65" charset="-120"/>
                          <a:ea typeface="標楷體" panose="03000509000000000000" pitchFamily="65" charset="-120"/>
                        </a:rPr>
                        <a:t>117(100%)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600" b="0" i="0" u="none" strike="noStrike">
                          <a:solidFill>
                            <a:srgbClr val="000000"/>
                          </a:solidFill>
                          <a:effectLst/>
                          <a:latin typeface="標楷體" panose="03000509000000000000" pitchFamily="65" charset="-120"/>
                          <a:ea typeface="標楷體" panose="03000509000000000000" pitchFamily="65" charset="-120"/>
                        </a:rPr>
                        <a:t>0.15(100%)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3886">
                <a:tc>
                  <a:txBody>
                    <a:bodyPr/>
                    <a:lstStyle/>
                    <a:p>
                      <a:pPr algn="ctr" fontAlgn="ctr"/>
                      <a:r>
                        <a:rPr lang="en-US" sz="1600" b="0" i="0" u="none" strike="noStrike">
                          <a:solidFill>
                            <a:srgbClr val="000000"/>
                          </a:solidFill>
                          <a:effectLst/>
                          <a:latin typeface="標楷體" panose="03000509000000000000" pitchFamily="65" charset="-120"/>
                          <a:ea typeface="標楷體" panose="03000509000000000000" pitchFamily="65" charset="-120"/>
                        </a:rPr>
                        <a:t>B</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標楷體" panose="03000509000000000000" pitchFamily="65" charset="-120"/>
                          <a:ea typeface="標楷體" panose="03000509000000000000" pitchFamily="65" charset="-120"/>
                        </a:rPr>
                        <a:t>60cm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600" b="0" i="0" u="none" strike="noStrike">
                          <a:solidFill>
                            <a:srgbClr val="000000"/>
                          </a:solidFill>
                          <a:effectLst/>
                          <a:latin typeface="標楷體" panose="03000509000000000000" pitchFamily="65" charset="-120"/>
                          <a:ea typeface="標楷體" panose="03000509000000000000" pitchFamily="65" charset="-120"/>
                        </a:rPr>
                        <a:t>0.304(69%)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600" b="0" i="0" u="none" strike="noStrike">
                          <a:solidFill>
                            <a:srgbClr val="000000"/>
                          </a:solidFill>
                          <a:effectLst/>
                          <a:latin typeface="標楷體" panose="03000509000000000000" pitchFamily="65" charset="-120"/>
                          <a:ea typeface="標楷體" panose="03000509000000000000" pitchFamily="65" charset="-120"/>
                        </a:rPr>
                        <a:t>96(82%)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600" b="0" i="0" u="none" strike="noStrike" dirty="0">
                          <a:solidFill>
                            <a:srgbClr val="000000"/>
                          </a:solidFill>
                          <a:effectLst/>
                          <a:latin typeface="標楷體" panose="03000509000000000000" pitchFamily="65" charset="-120"/>
                          <a:ea typeface="標楷體" panose="03000509000000000000" pitchFamily="65" charset="-120"/>
                        </a:rPr>
                        <a:t>0.23(153%)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3886">
                <a:tc>
                  <a:txBody>
                    <a:bodyPr/>
                    <a:lstStyle/>
                    <a:p>
                      <a:pPr algn="ctr" fontAlgn="ctr"/>
                      <a:r>
                        <a:rPr lang="en-US" sz="1600" b="0" i="0" u="none" strike="noStrike">
                          <a:solidFill>
                            <a:srgbClr val="000000"/>
                          </a:solidFill>
                          <a:effectLst/>
                          <a:latin typeface="標楷體" panose="03000509000000000000" pitchFamily="65" charset="-120"/>
                          <a:ea typeface="標楷體" panose="03000509000000000000" pitchFamily="65" charset="-120"/>
                        </a:rPr>
                        <a:t>C</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標楷體" panose="03000509000000000000" pitchFamily="65" charset="-120"/>
                          <a:ea typeface="標楷體" panose="03000509000000000000" pitchFamily="65" charset="-120"/>
                        </a:rPr>
                        <a:t>70cm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600" b="0" i="0" u="none" strike="noStrike">
                          <a:solidFill>
                            <a:srgbClr val="000000"/>
                          </a:solidFill>
                          <a:effectLst/>
                          <a:latin typeface="標楷體" panose="03000509000000000000" pitchFamily="65" charset="-120"/>
                          <a:ea typeface="標楷體" panose="03000509000000000000" pitchFamily="65" charset="-120"/>
                        </a:rPr>
                        <a:t>0.243(55%)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600" b="0" i="0" u="none" strike="noStrike">
                          <a:solidFill>
                            <a:srgbClr val="000000"/>
                          </a:solidFill>
                          <a:effectLst/>
                          <a:latin typeface="標楷體" panose="03000509000000000000" pitchFamily="65" charset="-120"/>
                          <a:ea typeface="標楷體" panose="03000509000000000000" pitchFamily="65" charset="-120"/>
                        </a:rPr>
                        <a:t>80(68%)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600" b="0" i="0" u="none" strike="noStrike" dirty="0">
                          <a:solidFill>
                            <a:srgbClr val="000000"/>
                          </a:solidFill>
                          <a:effectLst/>
                          <a:latin typeface="標楷體" panose="03000509000000000000" pitchFamily="65" charset="-120"/>
                          <a:ea typeface="標楷體" panose="03000509000000000000" pitchFamily="65" charset="-120"/>
                        </a:rPr>
                        <a:t>0.33(220%)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6" name="矩形 5"/>
          <p:cNvSpPr/>
          <p:nvPr/>
        </p:nvSpPr>
        <p:spPr>
          <a:xfrm>
            <a:off x="531812" y="1832202"/>
            <a:ext cx="1085850" cy="56197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b="1" dirty="0" smtClean="0">
                <a:solidFill>
                  <a:prstClr val="black"/>
                </a:solidFill>
              </a:rPr>
              <a:t>A</a:t>
            </a:r>
          </a:p>
          <a:p>
            <a:pPr algn="ctr"/>
            <a:r>
              <a:rPr lang="en-US" altLang="zh-TW" b="1" dirty="0" smtClean="0">
                <a:solidFill>
                  <a:prstClr val="black"/>
                </a:solidFill>
              </a:rPr>
              <a:t>H:50cm</a:t>
            </a:r>
            <a:endParaRPr lang="zh-TW" altLang="en-US" b="1" dirty="0">
              <a:solidFill>
                <a:prstClr val="black"/>
              </a:solidFill>
            </a:endParaRPr>
          </a:p>
        </p:txBody>
      </p:sp>
      <p:sp>
        <p:nvSpPr>
          <p:cNvPr id="7" name="矩形 6"/>
          <p:cNvSpPr/>
          <p:nvPr/>
        </p:nvSpPr>
        <p:spPr>
          <a:xfrm>
            <a:off x="531812" y="2718027"/>
            <a:ext cx="1085850" cy="56197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b="1" dirty="0" smtClean="0">
                <a:solidFill>
                  <a:prstClr val="black"/>
                </a:solidFill>
              </a:rPr>
              <a:t>B</a:t>
            </a:r>
          </a:p>
          <a:p>
            <a:pPr algn="ctr"/>
            <a:r>
              <a:rPr lang="en-US" altLang="zh-TW" b="1" dirty="0" smtClean="0">
                <a:solidFill>
                  <a:prstClr val="black"/>
                </a:solidFill>
              </a:rPr>
              <a:t>H:60cm</a:t>
            </a:r>
            <a:endParaRPr lang="zh-TW" altLang="en-US" b="1" dirty="0">
              <a:solidFill>
                <a:prstClr val="black"/>
              </a:solidFill>
            </a:endParaRPr>
          </a:p>
        </p:txBody>
      </p:sp>
      <p:sp>
        <p:nvSpPr>
          <p:cNvPr id="8" name="矩形 7"/>
          <p:cNvSpPr/>
          <p:nvPr/>
        </p:nvSpPr>
        <p:spPr>
          <a:xfrm>
            <a:off x="531812" y="3755784"/>
            <a:ext cx="1085850" cy="56197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b="1" dirty="0" smtClean="0">
                <a:solidFill>
                  <a:prstClr val="black"/>
                </a:solidFill>
              </a:rPr>
              <a:t>C</a:t>
            </a:r>
          </a:p>
          <a:p>
            <a:pPr algn="ctr"/>
            <a:r>
              <a:rPr lang="en-US" altLang="zh-TW" b="1" dirty="0" smtClean="0">
                <a:solidFill>
                  <a:prstClr val="black"/>
                </a:solidFill>
              </a:rPr>
              <a:t>H:70cm</a:t>
            </a:r>
            <a:endParaRPr lang="zh-TW" altLang="en-US" b="1" dirty="0">
              <a:solidFill>
                <a:prstClr val="black"/>
              </a:solidFill>
            </a:endParaRPr>
          </a:p>
        </p:txBody>
      </p:sp>
      <p:pic>
        <p:nvPicPr>
          <p:cNvPr id="10" name="圖片 9">
            <a:extLst>
              <a:ext uri="{FF2B5EF4-FFF2-40B4-BE49-F238E27FC236}">
                <a16:creationId xmlns:a16="http://schemas.microsoft.com/office/drawing/2014/main" xmlns="" id="{CE55C6D0-1650-456F-9343-321B793C6A6D}"/>
              </a:ext>
            </a:extLst>
          </p:cNvPr>
          <p:cNvPicPr>
            <a:picLocks noChangeAspect="1"/>
          </p:cNvPicPr>
          <p:nvPr/>
        </p:nvPicPr>
        <p:blipFill rotWithShape="1">
          <a:blip r:embed="rId2"/>
          <a:srcRect t="37560"/>
          <a:stretch/>
        </p:blipFill>
        <p:spPr>
          <a:xfrm>
            <a:off x="1617662" y="2547362"/>
            <a:ext cx="8896350" cy="1036291"/>
          </a:xfrm>
          <a:prstGeom prst="rect">
            <a:avLst/>
          </a:prstGeom>
        </p:spPr>
      </p:pic>
      <p:pic>
        <p:nvPicPr>
          <p:cNvPr id="11" name="圖片 10">
            <a:extLst>
              <a:ext uri="{FF2B5EF4-FFF2-40B4-BE49-F238E27FC236}">
                <a16:creationId xmlns:a16="http://schemas.microsoft.com/office/drawing/2014/main" xmlns="" id="{CE55C6D0-1650-456F-9343-321B793C6A6D}"/>
              </a:ext>
            </a:extLst>
          </p:cNvPr>
          <p:cNvPicPr>
            <a:picLocks noChangeAspect="1"/>
          </p:cNvPicPr>
          <p:nvPr/>
        </p:nvPicPr>
        <p:blipFill rotWithShape="1">
          <a:blip r:embed="rId2"/>
          <a:srcRect t="37560"/>
          <a:stretch/>
        </p:blipFill>
        <p:spPr>
          <a:xfrm>
            <a:off x="1617662" y="3549891"/>
            <a:ext cx="8896350" cy="1126884"/>
          </a:xfrm>
          <a:prstGeom prst="rect">
            <a:avLst/>
          </a:prstGeom>
        </p:spPr>
      </p:pic>
      <p:sp>
        <p:nvSpPr>
          <p:cNvPr id="12" name="標題 1">
            <a:extLst>
              <a:ext uri="{FF2B5EF4-FFF2-40B4-BE49-F238E27FC236}">
                <a16:creationId xmlns="" xmlns:a16="http://schemas.microsoft.com/office/drawing/2014/main" id="{F2F81A50-8DAF-4B90-93F6-132355039C00}"/>
              </a:ext>
            </a:extLst>
          </p:cNvPr>
          <p:cNvSpPr>
            <a:spLocks noGrp="1"/>
          </p:cNvSpPr>
          <p:nvPr>
            <p:ph type="title"/>
          </p:nvPr>
        </p:nvSpPr>
        <p:spPr>
          <a:xfrm>
            <a:off x="782636" y="841602"/>
            <a:ext cx="4191000" cy="666750"/>
          </a:xfrm>
          <a:solidFill>
            <a:schemeClr val="accent4">
              <a:lumMod val="20000"/>
              <a:lumOff val="80000"/>
            </a:schemeClr>
          </a:solidFill>
        </p:spPr>
        <p:txBody>
          <a:bodyPr>
            <a:normAutofit/>
          </a:bodyPr>
          <a:lstStyle/>
          <a:p>
            <a:r>
              <a:rPr lang="zh-TW" altLang="en-US" sz="2400" b="1" dirty="0">
                <a:latin typeface="微軟正黑體" panose="020B0604030504040204" pitchFamily="34" charset="-120"/>
                <a:ea typeface="微軟正黑體" panose="020B0604030504040204" pitchFamily="34" charset="-120"/>
              </a:rPr>
              <a:t>水平</a:t>
            </a:r>
            <a:r>
              <a:rPr lang="zh-TW" altLang="en-US" sz="2400" b="1" dirty="0" smtClean="0">
                <a:latin typeface="微軟正黑體" panose="020B0604030504040204" pitchFamily="34" charset="-120"/>
                <a:ea typeface="微軟正黑體" panose="020B0604030504040204" pitchFamily="34" charset="-120"/>
              </a:rPr>
              <a:t>桁架之高度變化性能分析</a:t>
            </a:r>
            <a:endParaRPr lang="zh-TW" altLang="en-US" sz="2400" b="1" dirty="0">
              <a:latin typeface="微軟正黑體" panose="020B0604030504040204" pitchFamily="34" charset="-120"/>
              <a:ea typeface="微軟正黑體" panose="020B0604030504040204" pitchFamily="34" charset="-120"/>
            </a:endParaRPr>
          </a:p>
        </p:txBody>
      </p:sp>
      <p:sp>
        <p:nvSpPr>
          <p:cNvPr id="13" name="向右箭號 12"/>
          <p:cNvSpPr/>
          <p:nvPr/>
        </p:nvSpPr>
        <p:spPr>
          <a:xfrm>
            <a:off x="5257799" y="1036927"/>
            <a:ext cx="523875" cy="35242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aphicFrame>
        <p:nvGraphicFramePr>
          <p:cNvPr id="15" name="表格 14"/>
          <p:cNvGraphicFramePr>
            <a:graphicFrameLocks noGrp="1"/>
          </p:cNvGraphicFramePr>
          <p:nvPr/>
        </p:nvGraphicFramePr>
        <p:xfrm>
          <a:off x="6065837" y="976225"/>
          <a:ext cx="5433994" cy="415955"/>
        </p:xfrm>
        <a:graphic>
          <a:graphicData uri="http://schemas.openxmlformats.org/drawingml/2006/table">
            <a:tbl>
              <a:tblPr/>
              <a:tblGrid>
                <a:gridCol w="1595418"/>
                <a:gridCol w="1887605"/>
                <a:gridCol w="1950971"/>
              </a:tblGrid>
              <a:tr h="415955">
                <a:tc>
                  <a:txBody>
                    <a:bodyPr/>
                    <a:lstStyle/>
                    <a:p>
                      <a:pPr algn="ctr" fontAlgn="ctr"/>
                      <a:r>
                        <a:rPr lang="zh-TW" altLang="en-US" sz="1600" b="1" i="0" u="none" strike="noStrike" dirty="0">
                          <a:solidFill>
                            <a:srgbClr val="000000"/>
                          </a:solidFill>
                          <a:effectLst/>
                          <a:latin typeface="標楷體" panose="03000509000000000000" pitchFamily="65" charset="-120"/>
                          <a:ea typeface="標楷體" panose="03000509000000000000" pitchFamily="65" charset="-120"/>
                        </a:rPr>
                        <a:t>變形量</a:t>
                      </a:r>
                      <a:r>
                        <a:rPr lang="zh-TW" altLang="en-US" sz="1600" b="1" i="0" u="none" strike="noStrike" dirty="0" smtClean="0">
                          <a:solidFill>
                            <a:srgbClr val="000000"/>
                          </a:solidFill>
                          <a:effectLst/>
                          <a:latin typeface="標楷體" panose="03000509000000000000" pitchFamily="65" charset="-120"/>
                          <a:ea typeface="標楷體" panose="03000509000000000000" pitchFamily="65" charset="-120"/>
                        </a:rPr>
                        <a:t>分析</a:t>
                      </a:r>
                      <a:endParaRPr lang="en-US" sz="1600" b="1" i="0" u="none" strike="noStrike" dirty="0">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zh-TW" altLang="en-US" sz="1600" b="1" i="0" u="none" strike="noStrike" dirty="0">
                          <a:solidFill>
                            <a:srgbClr val="000000"/>
                          </a:solidFill>
                          <a:effectLst/>
                          <a:latin typeface="標楷體" panose="03000509000000000000" pitchFamily="65" charset="-120"/>
                          <a:ea typeface="標楷體" panose="03000509000000000000" pitchFamily="65" charset="-120"/>
                        </a:rPr>
                        <a:t>最大應力</a:t>
                      </a:r>
                      <a:r>
                        <a:rPr lang="zh-TW" altLang="en-US" sz="1600" b="1" i="0" u="none" strike="noStrike" dirty="0" smtClean="0">
                          <a:solidFill>
                            <a:srgbClr val="000000"/>
                          </a:solidFill>
                          <a:effectLst/>
                          <a:latin typeface="標楷體" panose="03000509000000000000" pitchFamily="65" charset="-120"/>
                          <a:ea typeface="標楷體" panose="03000509000000000000" pitchFamily="65" charset="-120"/>
                        </a:rPr>
                        <a:t>分析</a:t>
                      </a:r>
                      <a:endParaRPr lang="en-US" altLang="zh-TW" sz="1600" b="1" i="0" u="none" strike="noStrike" dirty="0">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fontAlgn="ctr"/>
                      <a:r>
                        <a:rPr lang="zh-TW" altLang="en-US" sz="1600" b="1" i="0" u="none" strike="noStrike" dirty="0">
                          <a:solidFill>
                            <a:srgbClr val="000000"/>
                          </a:solidFill>
                          <a:effectLst/>
                          <a:latin typeface="標楷體" panose="03000509000000000000" pitchFamily="65" charset="-120"/>
                          <a:ea typeface="標楷體" panose="03000509000000000000" pitchFamily="65" charset="-120"/>
                        </a:rPr>
                        <a:t>最大載重量</a:t>
                      </a:r>
                      <a:r>
                        <a:rPr lang="zh-TW" altLang="en-US" sz="1600" b="1" i="0" u="none" strike="noStrike" dirty="0" smtClean="0">
                          <a:solidFill>
                            <a:srgbClr val="000000"/>
                          </a:solidFill>
                          <a:effectLst/>
                          <a:latin typeface="標楷體" panose="03000509000000000000" pitchFamily="65" charset="-120"/>
                          <a:ea typeface="標楷體" panose="03000509000000000000" pitchFamily="65" charset="-120"/>
                        </a:rPr>
                        <a:t>分析</a:t>
                      </a:r>
                      <a:endParaRPr lang="en-US" altLang="zh-TW" sz="1600" b="1" i="0" u="none" strike="noStrike" dirty="0">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r>
            </a:tbl>
          </a:graphicData>
        </a:graphic>
      </p:graphicFrame>
      <p:sp>
        <p:nvSpPr>
          <p:cNvPr id="21" name="副標題 2"/>
          <p:cNvSpPr txBox="1">
            <a:spLocks/>
          </p:cNvSpPr>
          <p:nvPr/>
        </p:nvSpPr>
        <p:spPr>
          <a:xfrm>
            <a:off x="276225" y="148319"/>
            <a:ext cx="6400800" cy="5061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smtClean="0">
                <a:solidFill>
                  <a:prstClr val="black"/>
                </a:solidFill>
                <a:latin typeface="標楷體" panose="03000509000000000000" pitchFamily="65" charset="-120"/>
                <a:ea typeface="標楷體" panose="03000509000000000000" pitchFamily="65" charset="-120"/>
              </a:rPr>
              <a:t>1</a:t>
            </a:r>
            <a:r>
              <a:rPr lang="zh-TW" altLang="en-US" dirty="0" smtClean="0">
                <a:solidFill>
                  <a:prstClr val="black"/>
                </a:solidFill>
                <a:latin typeface="標楷體" panose="03000509000000000000" pitchFamily="65" charset="-120"/>
                <a:ea typeface="標楷體" panose="03000509000000000000" pitchFamily="65" charset="-120"/>
              </a:rPr>
              <a:t>、</a:t>
            </a:r>
            <a:r>
              <a:rPr lang="zh-TW" altLang="en-US" dirty="0" smtClean="0">
                <a:solidFill>
                  <a:prstClr val="black"/>
                </a:solidFill>
                <a:latin typeface="標楷體" panose="03000509000000000000" pitchFamily="65" charset="-120"/>
                <a:ea typeface="標楷體" panose="03000509000000000000" pitchFamily="65" charset="-120"/>
              </a:rPr>
              <a:t>桁架總高度變化控制</a:t>
            </a:r>
            <a:endParaRPr lang="en-US" altLang="zh-TW" dirty="0" smtClean="0">
              <a:solidFill>
                <a:prstClr val="black"/>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262947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695450" y="828675"/>
            <a:ext cx="9711025" cy="1657350"/>
          </a:xfrm>
          <a:prstGeom prst="rect">
            <a:avLst/>
          </a:prstGeom>
        </p:spPr>
      </p:pic>
      <p:pic>
        <p:nvPicPr>
          <p:cNvPr id="5" name="圖片 4"/>
          <p:cNvPicPr>
            <a:picLocks noChangeAspect="1"/>
          </p:cNvPicPr>
          <p:nvPr/>
        </p:nvPicPr>
        <p:blipFill>
          <a:blip r:embed="rId3"/>
          <a:stretch>
            <a:fillRect/>
          </a:stretch>
        </p:blipFill>
        <p:spPr>
          <a:xfrm>
            <a:off x="1695450" y="4829175"/>
            <a:ext cx="9711025" cy="1647825"/>
          </a:xfrm>
          <a:prstGeom prst="rect">
            <a:avLst/>
          </a:prstGeom>
        </p:spPr>
      </p:pic>
      <p:pic>
        <p:nvPicPr>
          <p:cNvPr id="6" name="圖片 5"/>
          <p:cNvPicPr>
            <a:picLocks noChangeAspect="1"/>
          </p:cNvPicPr>
          <p:nvPr/>
        </p:nvPicPr>
        <p:blipFill>
          <a:blip r:embed="rId4"/>
          <a:stretch>
            <a:fillRect/>
          </a:stretch>
        </p:blipFill>
        <p:spPr>
          <a:xfrm>
            <a:off x="1695450" y="2790825"/>
            <a:ext cx="9711025" cy="1733550"/>
          </a:xfrm>
          <a:prstGeom prst="rect">
            <a:avLst/>
          </a:prstGeom>
        </p:spPr>
      </p:pic>
      <p:sp>
        <p:nvSpPr>
          <p:cNvPr id="7" name="標題 1">
            <a:extLst>
              <a:ext uri="{FF2B5EF4-FFF2-40B4-BE49-F238E27FC236}">
                <a16:creationId xmlns="" xmlns:a16="http://schemas.microsoft.com/office/drawing/2014/main" id="{F2F81A50-8DAF-4B90-93F6-132355039C00}"/>
              </a:ext>
            </a:extLst>
          </p:cNvPr>
          <p:cNvSpPr>
            <a:spLocks noGrp="1"/>
          </p:cNvSpPr>
          <p:nvPr>
            <p:ph type="title"/>
          </p:nvPr>
        </p:nvSpPr>
        <p:spPr>
          <a:xfrm>
            <a:off x="266700" y="161925"/>
            <a:ext cx="4191000" cy="666750"/>
          </a:xfrm>
          <a:solidFill>
            <a:schemeClr val="accent4">
              <a:lumMod val="20000"/>
              <a:lumOff val="80000"/>
            </a:schemeClr>
          </a:solidFill>
        </p:spPr>
        <p:txBody>
          <a:bodyPr>
            <a:normAutofit/>
          </a:bodyPr>
          <a:lstStyle/>
          <a:p>
            <a:r>
              <a:rPr lang="zh-TW" altLang="en-US" sz="2400" b="1" dirty="0">
                <a:latin typeface="微軟正黑體" panose="020B0604030504040204" pitchFamily="34" charset="-120"/>
                <a:ea typeface="微軟正黑體" panose="020B0604030504040204" pitchFamily="34" charset="-120"/>
              </a:rPr>
              <a:t>水平</a:t>
            </a:r>
            <a:r>
              <a:rPr lang="zh-TW" altLang="en-US" sz="2400" b="1" dirty="0" smtClean="0">
                <a:latin typeface="微軟正黑體" panose="020B0604030504040204" pitchFamily="34" charset="-120"/>
                <a:ea typeface="微軟正黑體" panose="020B0604030504040204" pitchFamily="34" charset="-120"/>
              </a:rPr>
              <a:t>桁架高度變化之變形分析</a:t>
            </a:r>
            <a:endParaRPr lang="zh-TW" altLang="en-US" sz="2400" b="1" dirty="0">
              <a:latin typeface="微軟正黑體" panose="020B0604030504040204" pitchFamily="34" charset="-120"/>
              <a:ea typeface="微軟正黑體" panose="020B0604030504040204" pitchFamily="34" charset="-120"/>
            </a:endParaRPr>
          </a:p>
        </p:txBody>
      </p:sp>
      <p:sp>
        <p:nvSpPr>
          <p:cNvPr id="8" name="向右箭號 7"/>
          <p:cNvSpPr/>
          <p:nvPr/>
        </p:nvSpPr>
        <p:spPr>
          <a:xfrm>
            <a:off x="5086350" y="309848"/>
            <a:ext cx="523875" cy="35242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9" name="標題 1">
            <a:extLst>
              <a:ext uri="{FF2B5EF4-FFF2-40B4-BE49-F238E27FC236}">
                <a16:creationId xmlns="" xmlns:a16="http://schemas.microsoft.com/office/drawing/2014/main" id="{F2F81A50-8DAF-4B90-93F6-132355039C00}"/>
              </a:ext>
            </a:extLst>
          </p:cNvPr>
          <p:cNvSpPr txBox="1">
            <a:spLocks/>
          </p:cNvSpPr>
          <p:nvPr/>
        </p:nvSpPr>
        <p:spPr>
          <a:xfrm>
            <a:off x="6238875" y="161925"/>
            <a:ext cx="4933950" cy="666750"/>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400" b="1" dirty="0" smtClean="0">
                <a:solidFill>
                  <a:prstClr val="black"/>
                </a:solidFill>
                <a:latin typeface="微軟正黑體" panose="020B0604030504040204" pitchFamily="34" charset="-120"/>
                <a:ea typeface="微軟正黑體" panose="020B0604030504040204" pitchFamily="34" charset="-120"/>
              </a:rPr>
              <a:t>水平桁架高度越高</a:t>
            </a:r>
            <a:r>
              <a:rPr lang="en-US" altLang="zh-TW" sz="2400" b="1" dirty="0" smtClean="0">
                <a:solidFill>
                  <a:prstClr val="black"/>
                </a:solidFill>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2400" b="1" dirty="0" smtClean="0">
                <a:solidFill>
                  <a:prstClr val="black"/>
                </a:solidFill>
                <a:latin typeface="微軟正黑體" panose="020B0604030504040204" pitchFamily="34" charset="-120"/>
                <a:ea typeface="微軟正黑體" panose="020B0604030504040204" pitchFamily="34" charset="-120"/>
              </a:rPr>
              <a:t>結構變形越小</a:t>
            </a:r>
            <a:endParaRPr lang="zh-TW" altLang="en-US" sz="2400" b="1" dirty="0">
              <a:solidFill>
                <a:prstClr val="black"/>
              </a:solidFill>
              <a:latin typeface="微軟正黑體" panose="020B0604030504040204" pitchFamily="34" charset="-120"/>
              <a:ea typeface="微軟正黑體" panose="020B0604030504040204" pitchFamily="34" charset="-120"/>
            </a:endParaRPr>
          </a:p>
        </p:txBody>
      </p:sp>
      <p:sp>
        <p:nvSpPr>
          <p:cNvPr id="10" name="矩形 9"/>
          <p:cNvSpPr/>
          <p:nvPr/>
        </p:nvSpPr>
        <p:spPr>
          <a:xfrm>
            <a:off x="390525" y="1376362"/>
            <a:ext cx="1085850" cy="56197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b="1" dirty="0" smtClean="0">
                <a:solidFill>
                  <a:prstClr val="black"/>
                </a:solidFill>
              </a:rPr>
              <a:t>A</a:t>
            </a:r>
          </a:p>
          <a:p>
            <a:pPr algn="ctr"/>
            <a:r>
              <a:rPr lang="en-US" altLang="zh-TW" b="1" dirty="0" smtClean="0">
                <a:solidFill>
                  <a:prstClr val="black"/>
                </a:solidFill>
              </a:rPr>
              <a:t>H:50cm</a:t>
            </a:r>
            <a:endParaRPr lang="zh-TW" altLang="en-US" b="1" dirty="0">
              <a:solidFill>
                <a:prstClr val="black"/>
              </a:solidFill>
            </a:endParaRPr>
          </a:p>
        </p:txBody>
      </p:sp>
      <p:sp>
        <p:nvSpPr>
          <p:cNvPr id="11" name="矩形 10"/>
          <p:cNvSpPr/>
          <p:nvPr/>
        </p:nvSpPr>
        <p:spPr>
          <a:xfrm>
            <a:off x="390525" y="3376612"/>
            <a:ext cx="1085850" cy="56197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b="1" dirty="0" smtClean="0">
                <a:solidFill>
                  <a:prstClr val="black"/>
                </a:solidFill>
              </a:rPr>
              <a:t>B</a:t>
            </a:r>
          </a:p>
          <a:p>
            <a:pPr algn="ctr"/>
            <a:r>
              <a:rPr lang="en-US" altLang="zh-TW" b="1" dirty="0" smtClean="0">
                <a:solidFill>
                  <a:prstClr val="black"/>
                </a:solidFill>
              </a:rPr>
              <a:t>H:60cm</a:t>
            </a:r>
            <a:endParaRPr lang="zh-TW" altLang="en-US" b="1" dirty="0">
              <a:solidFill>
                <a:prstClr val="black"/>
              </a:solidFill>
            </a:endParaRPr>
          </a:p>
        </p:txBody>
      </p:sp>
      <p:sp>
        <p:nvSpPr>
          <p:cNvPr id="12" name="矩形 11"/>
          <p:cNvSpPr/>
          <p:nvPr/>
        </p:nvSpPr>
        <p:spPr>
          <a:xfrm>
            <a:off x="390525" y="5405436"/>
            <a:ext cx="1085850" cy="56197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b="1" dirty="0" smtClean="0">
                <a:solidFill>
                  <a:prstClr val="black"/>
                </a:solidFill>
              </a:rPr>
              <a:t>C</a:t>
            </a:r>
          </a:p>
          <a:p>
            <a:pPr algn="ctr"/>
            <a:r>
              <a:rPr lang="en-US" altLang="zh-TW" b="1" dirty="0" smtClean="0">
                <a:solidFill>
                  <a:prstClr val="black"/>
                </a:solidFill>
              </a:rPr>
              <a:t>H:70cm</a:t>
            </a:r>
            <a:endParaRPr lang="zh-TW" altLang="en-US" b="1" dirty="0">
              <a:solidFill>
                <a:prstClr val="black"/>
              </a:solidFill>
            </a:endParaRPr>
          </a:p>
        </p:txBody>
      </p:sp>
    </p:spTree>
    <p:extLst>
      <p:ext uri="{BB962C8B-B14F-4D97-AF65-F5344CB8AC3E}">
        <p14:creationId xmlns:p14="http://schemas.microsoft.com/office/powerpoint/2010/main" val="8740714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 xmlns:a16="http://schemas.microsoft.com/office/drawing/2014/main" id="{F2F81A50-8DAF-4B90-93F6-132355039C00}"/>
              </a:ext>
            </a:extLst>
          </p:cNvPr>
          <p:cNvSpPr>
            <a:spLocks noGrp="1"/>
          </p:cNvSpPr>
          <p:nvPr>
            <p:ph type="title"/>
          </p:nvPr>
        </p:nvSpPr>
        <p:spPr>
          <a:xfrm>
            <a:off x="542922" y="161925"/>
            <a:ext cx="4191000" cy="666750"/>
          </a:xfrm>
          <a:solidFill>
            <a:schemeClr val="accent4">
              <a:lumMod val="20000"/>
              <a:lumOff val="80000"/>
            </a:schemeClr>
          </a:solidFill>
        </p:spPr>
        <p:txBody>
          <a:bodyPr>
            <a:normAutofit/>
          </a:bodyPr>
          <a:lstStyle/>
          <a:p>
            <a:r>
              <a:rPr lang="zh-TW" altLang="en-US" sz="2400" b="1" dirty="0">
                <a:latin typeface="微軟正黑體" panose="020B0604030504040204" pitchFamily="34" charset="-120"/>
                <a:ea typeface="微軟正黑體" panose="020B0604030504040204" pitchFamily="34" charset="-120"/>
              </a:rPr>
              <a:t>水平</a:t>
            </a:r>
            <a:r>
              <a:rPr lang="zh-TW" altLang="en-US" sz="2400" b="1" dirty="0" smtClean="0">
                <a:latin typeface="微軟正黑體" panose="020B0604030504040204" pitchFamily="34" charset="-120"/>
                <a:ea typeface="微軟正黑體" panose="020B0604030504040204" pitchFamily="34" charset="-120"/>
              </a:rPr>
              <a:t>桁架高度變化之應</a:t>
            </a:r>
            <a:r>
              <a:rPr lang="zh-TW" altLang="en-US" sz="2400" b="1" dirty="0">
                <a:latin typeface="微軟正黑體" panose="020B0604030504040204" pitchFamily="34" charset="-120"/>
                <a:ea typeface="微軟正黑體" panose="020B0604030504040204" pitchFamily="34" charset="-120"/>
              </a:rPr>
              <a:t>力</a:t>
            </a:r>
            <a:r>
              <a:rPr lang="zh-TW" altLang="en-US" sz="2400" b="1" dirty="0" smtClean="0">
                <a:latin typeface="微軟正黑體" panose="020B0604030504040204" pitchFamily="34" charset="-120"/>
                <a:ea typeface="微軟正黑體" panose="020B0604030504040204" pitchFamily="34" charset="-120"/>
              </a:rPr>
              <a:t>分析</a:t>
            </a:r>
            <a:endParaRPr lang="zh-TW" altLang="en-US" sz="2400" b="1" dirty="0">
              <a:latin typeface="微軟正黑體" panose="020B0604030504040204" pitchFamily="34" charset="-120"/>
              <a:ea typeface="微軟正黑體" panose="020B0604030504040204" pitchFamily="34" charset="-120"/>
            </a:endParaRPr>
          </a:p>
        </p:txBody>
      </p:sp>
      <p:sp>
        <p:nvSpPr>
          <p:cNvPr id="8" name="向右箭號 7"/>
          <p:cNvSpPr/>
          <p:nvPr/>
        </p:nvSpPr>
        <p:spPr>
          <a:xfrm>
            <a:off x="4895849" y="309849"/>
            <a:ext cx="523875" cy="35242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9" name="標題 1">
            <a:extLst>
              <a:ext uri="{FF2B5EF4-FFF2-40B4-BE49-F238E27FC236}">
                <a16:creationId xmlns="" xmlns:a16="http://schemas.microsoft.com/office/drawing/2014/main" id="{F2F81A50-8DAF-4B90-93F6-132355039C00}"/>
              </a:ext>
            </a:extLst>
          </p:cNvPr>
          <p:cNvSpPr txBox="1">
            <a:spLocks/>
          </p:cNvSpPr>
          <p:nvPr/>
        </p:nvSpPr>
        <p:spPr>
          <a:xfrm>
            <a:off x="5581651" y="161925"/>
            <a:ext cx="6153149" cy="666750"/>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400" b="1" dirty="0" smtClean="0">
                <a:solidFill>
                  <a:prstClr val="black"/>
                </a:solidFill>
                <a:latin typeface="微軟正黑體" panose="020B0604030504040204" pitchFamily="34" charset="-120"/>
                <a:ea typeface="微軟正黑體" panose="020B0604030504040204" pitchFamily="34" charset="-120"/>
              </a:rPr>
              <a:t>水平桁架高度越高</a:t>
            </a:r>
            <a:r>
              <a:rPr lang="en-US" altLang="zh-TW" sz="2400" b="1" dirty="0" smtClean="0">
                <a:solidFill>
                  <a:prstClr val="black"/>
                </a:solidFill>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2400" b="1" dirty="0" smtClean="0">
                <a:solidFill>
                  <a:prstClr val="black"/>
                </a:solidFill>
                <a:latin typeface="微軟正黑體" panose="020B0604030504040204" pitchFamily="34" charset="-120"/>
                <a:ea typeface="微軟正黑體" panose="020B0604030504040204" pitchFamily="34" charset="-120"/>
                <a:sym typeface="Wingdings" panose="05000000000000000000" pitchFamily="2" charset="2"/>
              </a:rPr>
              <a:t>上弦</a:t>
            </a:r>
            <a:r>
              <a:rPr lang="zh-TW" altLang="en-US" sz="2400" b="1" dirty="0" smtClean="0">
                <a:solidFill>
                  <a:prstClr val="black"/>
                </a:solidFill>
                <a:latin typeface="微軟正黑體" panose="020B0604030504040204" pitchFamily="34" charset="-120"/>
                <a:ea typeface="微軟正黑體" panose="020B0604030504040204" pitchFamily="34" charset="-120"/>
              </a:rPr>
              <a:t>結構最大應力越小</a:t>
            </a:r>
            <a:endParaRPr lang="zh-TW" altLang="en-US" sz="2400" b="1" dirty="0">
              <a:solidFill>
                <a:prstClr val="black"/>
              </a:solidFill>
              <a:latin typeface="微軟正黑體" panose="020B0604030504040204" pitchFamily="34" charset="-120"/>
              <a:ea typeface="微軟正黑體" panose="020B0604030504040204" pitchFamily="34" charset="-120"/>
            </a:endParaRPr>
          </a:p>
        </p:txBody>
      </p:sp>
      <p:pic>
        <p:nvPicPr>
          <p:cNvPr id="2" name="圖片 1"/>
          <p:cNvPicPr>
            <a:picLocks noChangeAspect="1"/>
          </p:cNvPicPr>
          <p:nvPr/>
        </p:nvPicPr>
        <p:blipFill>
          <a:blip r:embed="rId2"/>
          <a:stretch>
            <a:fillRect/>
          </a:stretch>
        </p:blipFill>
        <p:spPr>
          <a:xfrm>
            <a:off x="1811569" y="4978944"/>
            <a:ext cx="9542231" cy="1879055"/>
          </a:xfrm>
          <a:prstGeom prst="rect">
            <a:avLst/>
          </a:prstGeom>
        </p:spPr>
      </p:pic>
      <p:pic>
        <p:nvPicPr>
          <p:cNvPr id="3" name="圖片 2"/>
          <p:cNvPicPr>
            <a:picLocks noChangeAspect="1"/>
          </p:cNvPicPr>
          <p:nvPr/>
        </p:nvPicPr>
        <p:blipFill>
          <a:blip r:embed="rId3"/>
          <a:stretch>
            <a:fillRect/>
          </a:stretch>
        </p:blipFill>
        <p:spPr>
          <a:xfrm>
            <a:off x="1885950" y="2828924"/>
            <a:ext cx="9544050" cy="1983618"/>
          </a:xfrm>
          <a:prstGeom prst="rect">
            <a:avLst/>
          </a:prstGeom>
        </p:spPr>
      </p:pic>
      <p:pic>
        <p:nvPicPr>
          <p:cNvPr id="31" name="圖片 30"/>
          <p:cNvPicPr>
            <a:picLocks noChangeAspect="1"/>
          </p:cNvPicPr>
          <p:nvPr/>
        </p:nvPicPr>
        <p:blipFill>
          <a:blip r:embed="rId4"/>
          <a:stretch>
            <a:fillRect/>
          </a:stretch>
        </p:blipFill>
        <p:spPr>
          <a:xfrm>
            <a:off x="2233507" y="828675"/>
            <a:ext cx="9529868" cy="2343150"/>
          </a:xfrm>
          <a:prstGeom prst="rect">
            <a:avLst/>
          </a:prstGeom>
        </p:spPr>
      </p:pic>
      <p:sp>
        <p:nvSpPr>
          <p:cNvPr id="32" name="矩形 31"/>
          <p:cNvSpPr/>
          <p:nvPr/>
        </p:nvSpPr>
        <p:spPr>
          <a:xfrm>
            <a:off x="466725" y="1557337"/>
            <a:ext cx="1085850" cy="56197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b="1" dirty="0" smtClean="0">
                <a:solidFill>
                  <a:prstClr val="black"/>
                </a:solidFill>
              </a:rPr>
              <a:t>A</a:t>
            </a:r>
          </a:p>
          <a:p>
            <a:pPr algn="ctr"/>
            <a:r>
              <a:rPr lang="en-US" altLang="zh-TW" b="1" dirty="0" smtClean="0">
                <a:solidFill>
                  <a:prstClr val="black"/>
                </a:solidFill>
              </a:rPr>
              <a:t>H:50cm</a:t>
            </a:r>
            <a:endParaRPr lang="zh-TW" altLang="en-US" b="1" dirty="0">
              <a:solidFill>
                <a:prstClr val="black"/>
              </a:solidFill>
            </a:endParaRPr>
          </a:p>
        </p:txBody>
      </p:sp>
      <p:sp>
        <p:nvSpPr>
          <p:cNvPr id="33" name="矩形 32"/>
          <p:cNvSpPr/>
          <p:nvPr/>
        </p:nvSpPr>
        <p:spPr>
          <a:xfrm>
            <a:off x="466725" y="3557587"/>
            <a:ext cx="1085850" cy="56197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b="1" dirty="0" smtClean="0">
                <a:solidFill>
                  <a:prstClr val="black"/>
                </a:solidFill>
              </a:rPr>
              <a:t>B</a:t>
            </a:r>
          </a:p>
          <a:p>
            <a:pPr algn="ctr"/>
            <a:r>
              <a:rPr lang="en-US" altLang="zh-TW" b="1" dirty="0" smtClean="0">
                <a:solidFill>
                  <a:prstClr val="black"/>
                </a:solidFill>
              </a:rPr>
              <a:t>H:60cm</a:t>
            </a:r>
            <a:endParaRPr lang="zh-TW" altLang="en-US" b="1" dirty="0">
              <a:solidFill>
                <a:prstClr val="black"/>
              </a:solidFill>
            </a:endParaRPr>
          </a:p>
        </p:txBody>
      </p:sp>
      <p:sp>
        <p:nvSpPr>
          <p:cNvPr id="34" name="矩形 33"/>
          <p:cNvSpPr/>
          <p:nvPr/>
        </p:nvSpPr>
        <p:spPr>
          <a:xfrm>
            <a:off x="466725" y="5586411"/>
            <a:ext cx="1085850" cy="56197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b="1" dirty="0" smtClean="0">
                <a:solidFill>
                  <a:prstClr val="black"/>
                </a:solidFill>
              </a:rPr>
              <a:t>C</a:t>
            </a:r>
          </a:p>
          <a:p>
            <a:pPr algn="ctr"/>
            <a:r>
              <a:rPr lang="en-US" altLang="zh-TW" b="1" dirty="0" smtClean="0">
                <a:solidFill>
                  <a:prstClr val="black"/>
                </a:solidFill>
              </a:rPr>
              <a:t>H:70cm</a:t>
            </a:r>
            <a:endParaRPr lang="zh-TW" altLang="en-US" b="1" dirty="0">
              <a:solidFill>
                <a:prstClr val="black"/>
              </a:solidFill>
            </a:endParaRPr>
          </a:p>
        </p:txBody>
      </p:sp>
    </p:spTree>
    <p:extLst>
      <p:ext uri="{BB962C8B-B14F-4D97-AF65-F5344CB8AC3E}">
        <p14:creationId xmlns:p14="http://schemas.microsoft.com/office/powerpoint/2010/main" val="30437614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 xmlns:a16="http://schemas.microsoft.com/office/drawing/2014/main" id="{F2F81A50-8DAF-4B90-93F6-132355039C00}"/>
              </a:ext>
            </a:extLst>
          </p:cNvPr>
          <p:cNvSpPr>
            <a:spLocks noGrp="1"/>
          </p:cNvSpPr>
          <p:nvPr>
            <p:ph type="title"/>
          </p:nvPr>
        </p:nvSpPr>
        <p:spPr>
          <a:xfrm>
            <a:off x="266699" y="161925"/>
            <a:ext cx="4486275" cy="666750"/>
          </a:xfrm>
          <a:solidFill>
            <a:schemeClr val="accent4">
              <a:lumMod val="20000"/>
              <a:lumOff val="80000"/>
            </a:schemeClr>
          </a:solidFill>
        </p:spPr>
        <p:txBody>
          <a:bodyPr>
            <a:normAutofit fontScale="90000"/>
          </a:bodyPr>
          <a:lstStyle/>
          <a:p>
            <a:r>
              <a:rPr lang="zh-TW" altLang="en-US" sz="2400" b="1" dirty="0">
                <a:latin typeface="微軟正黑體" panose="020B0604030504040204" pitchFamily="34" charset="-120"/>
                <a:ea typeface="微軟正黑體" panose="020B0604030504040204" pitchFamily="34" charset="-120"/>
              </a:rPr>
              <a:t>水平</a:t>
            </a:r>
            <a:r>
              <a:rPr lang="zh-TW" altLang="en-US" sz="2400" b="1" dirty="0" smtClean="0">
                <a:latin typeface="微軟正黑體" panose="020B0604030504040204" pitchFamily="34" charset="-120"/>
                <a:ea typeface="微軟正黑體" panose="020B0604030504040204" pitchFamily="34" charset="-120"/>
              </a:rPr>
              <a:t>桁架高度變化之最大載重分析</a:t>
            </a:r>
            <a:endParaRPr lang="zh-TW" altLang="en-US" sz="2400" b="1" dirty="0">
              <a:latin typeface="微軟正黑體" panose="020B0604030504040204" pitchFamily="34" charset="-120"/>
              <a:ea typeface="微軟正黑體" panose="020B0604030504040204" pitchFamily="34" charset="-120"/>
            </a:endParaRPr>
          </a:p>
        </p:txBody>
      </p:sp>
      <p:sp>
        <p:nvSpPr>
          <p:cNvPr id="8" name="向右箭號 7"/>
          <p:cNvSpPr/>
          <p:nvPr/>
        </p:nvSpPr>
        <p:spPr>
          <a:xfrm>
            <a:off x="5086350" y="309848"/>
            <a:ext cx="523875" cy="35242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9" name="標題 1">
            <a:extLst>
              <a:ext uri="{FF2B5EF4-FFF2-40B4-BE49-F238E27FC236}">
                <a16:creationId xmlns="" xmlns:a16="http://schemas.microsoft.com/office/drawing/2014/main" id="{F2F81A50-8DAF-4B90-93F6-132355039C00}"/>
              </a:ext>
            </a:extLst>
          </p:cNvPr>
          <p:cNvSpPr txBox="1">
            <a:spLocks/>
          </p:cNvSpPr>
          <p:nvPr/>
        </p:nvSpPr>
        <p:spPr>
          <a:xfrm>
            <a:off x="5943601" y="119348"/>
            <a:ext cx="6010274" cy="666750"/>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400" b="1" dirty="0" smtClean="0">
                <a:solidFill>
                  <a:prstClr val="black"/>
                </a:solidFill>
                <a:latin typeface="微軟正黑體" panose="020B0604030504040204" pitchFamily="34" charset="-120"/>
                <a:ea typeface="微軟正黑體" panose="020B0604030504040204" pitchFamily="34" charset="-120"/>
              </a:rPr>
              <a:t>水平桁架高度越高</a:t>
            </a:r>
            <a:r>
              <a:rPr lang="en-US" altLang="zh-TW" sz="2400" b="1" dirty="0" smtClean="0">
                <a:solidFill>
                  <a:prstClr val="black"/>
                </a:solidFill>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2400" b="1" dirty="0" smtClean="0">
                <a:solidFill>
                  <a:prstClr val="black"/>
                </a:solidFill>
                <a:latin typeface="微軟正黑體" panose="020B0604030504040204" pitchFamily="34" charset="-120"/>
                <a:ea typeface="微軟正黑體" panose="020B0604030504040204" pitchFamily="34" charset="-120"/>
                <a:sym typeface="Wingdings" panose="05000000000000000000" pitchFamily="2" charset="2"/>
              </a:rPr>
              <a:t>可承受最大載重</a:t>
            </a:r>
            <a:r>
              <a:rPr lang="zh-TW" altLang="en-US" sz="2400" b="1" dirty="0" smtClean="0">
                <a:solidFill>
                  <a:prstClr val="black"/>
                </a:solidFill>
                <a:latin typeface="微軟正黑體" panose="020B0604030504040204" pitchFamily="34" charset="-120"/>
                <a:ea typeface="微軟正黑體" panose="020B0604030504040204" pitchFamily="34" charset="-120"/>
              </a:rPr>
              <a:t>越大</a:t>
            </a:r>
            <a:endParaRPr lang="zh-TW" altLang="en-US" sz="2400" b="1" dirty="0">
              <a:solidFill>
                <a:prstClr val="black"/>
              </a:solidFill>
              <a:latin typeface="微軟正黑體" panose="020B0604030504040204" pitchFamily="34" charset="-120"/>
              <a:ea typeface="微軟正黑體" panose="020B0604030504040204" pitchFamily="34" charset="-120"/>
            </a:endParaRPr>
          </a:p>
        </p:txBody>
      </p:sp>
      <p:sp>
        <p:nvSpPr>
          <p:cNvPr id="10" name="矩形 9"/>
          <p:cNvSpPr/>
          <p:nvPr/>
        </p:nvSpPr>
        <p:spPr>
          <a:xfrm>
            <a:off x="390525" y="1376362"/>
            <a:ext cx="1085850" cy="56197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b="1" dirty="0" smtClean="0">
                <a:solidFill>
                  <a:prstClr val="black"/>
                </a:solidFill>
              </a:rPr>
              <a:t>A</a:t>
            </a:r>
          </a:p>
          <a:p>
            <a:pPr algn="ctr"/>
            <a:r>
              <a:rPr lang="en-US" altLang="zh-TW" b="1" dirty="0" smtClean="0">
                <a:solidFill>
                  <a:prstClr val="black"/>
                </a:solidFill>
              </a:rPr>
              <a:t>H:50cm</a:t>
            </a:r>
            <a:endParaRPr lang="zh-TW" altLang="en-US" b="1" dirty="0">
              <a:solidFill>
                <a:prstClr val="black"/>
              </a:solidFill>
            </a:endParaRPr>
          </a:p>
        </p:txBody>
      </p:sp>
      <p:sp>
        <p:nvSpPr>
          <p:cNvPr id="11" name="矩形 10"/>
          <p:cNvSpPr/>
          <p:nvPr/>
        </p:nvSpPr>
        <p:spPr>
          <a:xfrm>
            <a:off x="390525" y="3376612"/>
            <a:ext cx="1085850" cy="56197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b="1" dirty="0" smtClean="0">
                <a:solidFill>
                  <a:prstClr val="black"/>
                </a:solidFill>
              </a:rPr>
              <a:t>B</a:t>
            </a:r>
          </a:p>
          <a:p>
            <a:pPr algn="ctr"/>
            <a:r>
              <a:rPr lang="en-US" altLang="zh-TW" b="1" dirty="0" smtClean="0">
                <a:solidFill>
                  <a:prstClr val="black"/>
                </a:solidFill>
              </a:rPr>
              <a:t>H:60cm</a:t>
            </a:r>
            <a:endParaRPr lang="zh-TW" altLang="en-US" b="1" dirty="0">
              <a:solidFill>
                <a:prstClr val="black"/>
              </a:solidFill>
            </a:endParaRPr>
          </a:p>
        </p:txBody>
      </p:sp>
      <p:sp>
        <p:nvSpPr>
          <p:cNvPr id="12" name="矩形 11"/>
          <p:cNvSpPr/>
          <p:nvPr/>
        </p:nvSpPr>
        <p:spPr>
          <a:xfrm>
            <a:off x="390525" y="5405436"/>
            <a:ext cx="1085850" cy="56197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b="1" dirty="0" smtClean="0">
                <a:solidFill>
                  <a:prstClr val="black"/>
                </a:solidFill>
              </a:rPr>
              <a:t>C</a:t>
            </a:r>
          </a:p>
          <a:p>
            <a:pPr algn="ctr"/>
            <a:r>
              <a:rPr lang="en-US" altLang="zh-TW" b="1" dirty="0" smtClean="0">
                <a:solidFill>
                  <a:prstClr val="black"/>
                </a:solidFill>
              </a:rPr>
              <a:t>H:70cm</a:t>
            </a:r>
            <a:endParaRPr lang="zh-TW" altLang="en-US" b="1" dirty="0">
              <a:solidFill>
                <a:prstClr val="black"/>
              </a:solidFill>
            </a:endParaRPr>
          </a:p>
        </p:txBody>
      </p:sp>
      <p:pic>
        <p:nvPicPr>
          <p:cNvPr id="13" name="圖片 12"/>
          <p:cNvPicPr>
            <a:picLocks noChangeAspect="1"/>
          </p:cNvPicPr>
          <p:nvPr/>
        </p:nvPicPr>
        <p:blipFill>
          <a:blip r:embed="rId2"/>
          <a:stretch>
            <a:fillRect/>
          </a:stretch>
        </p:blipFill>
        <p:spPr>
          <a:xfrm>
            <a:off x="1727503" y="1064562"/>
            <a:ext cx="10195595" cy="1659588"/>
          </a:xfrm>
          <a:prstGeom prst="rect">
            <a:avLst/>
          </a:prstGeom>
        </p:spPr>
      </p:pic>
      <p:pic>
        <p:nvPicPr>
          <p:cNvPr id="2" name="圖片 1"/>
          <p:cNvPicPr>
            <a:picLocks noChangeAspect="1"/>
          </p:cNvPicPr>
          <p:nvPr/>
        </p:nvPicPr>
        <p:blipFill>
          <a:blip r:embed="rId3"/>
          <a:stretch>
            <a:fillRect/>
          </a:stretch>
        </p:blipFill>
        <p:spPr>
          <a:xfrm>
            <a:off x="1808957" y="5010150"/>
            <a:ext cx="10114141" cy="1499568"/>
          </a:xfrm>
          <a:prstGeom prst="rect">
            <a:avLst/>
          </a:prstGeom>
        </p:spPr>
      </p:pic>
      <p:pic>
        <p:nvPicPr>
          <p:cNvPr id="26" name="圖片 25"/>
          <p:cNvPicPr>
            <a:picLocks noChangeAspect="1"/>
          </p:cNvPicPr>
          <p:nvPr/>
        </p:nvPicPr>
        <p:blipFill>
          <a:blip r:embed="rId4"/>
          <a:stretch>
            <a:fillRect/>
          </a:stretch>
        </p:blipFill>
        <p:spPr>
          <a:xfrm>
            <a:off x="1727503" y="2985941"/>
            <a:ext cx="10114141" cy="1762418"/>
          </a:xfrm>
          <a:prstGeom prst="rect">
            <a:avLst/>
          </a:prstGeom>
        </p:spPr>
      </p:pic>
    </p:spTree>
    <p:extLst>
      <p:ext uri="{BB962C8B-B14F-4D97-AF65-F5344CB8AC3E}">
        <p14:creationId xmlns:p14="http://schemas.microsoft.com/office/powerpoint/2010/main" val="19008744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158205" y="4893612"/>
            <a:ext cx="10195595" cy="1659588"/>
          </a:xfrm>
          <a:prstGeom prst="rect">
            <a:avLst/>
          </a:prstGeom>
        </p:spPr>
      </p:pic>
      <p:pic>
        <p:nvPicPr>
          <p:cNvPr id="5" name="圖片 4"/>
          <p:cNvPicPr>
            <a:picLocks noChangeAspect="1"/>
          </p:cNvPicPr>
          <p:nvPr/>
        </p:nvPicPr>
        <p:blipFill>
          <a:blip r:embed="rId3"/>
          <a:stretch>
            <a:fillRect/>
          </a:stretch>
        </p:blipFill>
        <p:spPr>
          <a:xfrm>
            <a:off x="1491068" y="2550462"/>
            <a:ext cx="10281832" cy="2343150"/>
          </a:xfrm>
          <a:prstGeom prst="rect">
            <a:avLst/>
          </a:prstGeom>
        </p:spPr>
      </p:pic>
      <p:pic>
        <p:nvPicPr>
          <p:cNvPr id="6" name="圖片 5"/>
          <p:cNvPicPr>
            <a:picLocks noChangeAspect="1"/>
          </p:cNvPicPr>
          <p:nvPr/>
        </p:nvPicPr>
        <p:blipFill>
          <a:blip r:embed="rId4"/>
          <a:stretch>
            <a:fillRect/>
          </a:stretch>
        </p:blipFill>
        <p:spPr>
          <a:xfrm>
            <a:off x="1400489" y="849031"/>
            <a:ext cx="9711025" cy="1657350"/>
          </a:xfrm>
          <a:prstGeom prst="rect">
            <a:avLst/>
          </a:prstGeom>
        </p:spPr>
      </p:pic>
      <p:sp>
        <p:nvSpPr>
          <p:cNvPr id="7" name="標題 1">
            <a:extLst>
              <a:ext uri="{FF2B5EF4-FFF2-40B4-BE49-F238E27FC236}">
                <a16:creationId xmlns="" xmlns:a16="http://schemas.microsoft.com/office/drawing/2014/main" id="{F2F81A50-8DAF-4B90-93F6-132355039C00}"/>
              </a:ext>
            </a:extLst>
          </p:cNvPr>
          <p:cNvSpPr>
            <a:spLocks noGrp="1"/>
          </p:cNvSpPr>
          <p:nvPr>
            <p:ph type="title"/>
          </p:nvPr>
        </p:nvSpPr>
        <p:spPr>
          <a:xfrm>
            <a:off x="3800475" y="182281"/>
            <a:ext cx="4191000" cy="666750"/>
          </a:xfrm>
          <a:solidFill>
            <a:schemeClr val="accent4">
              <a:lumMod val="20000"/>
              <a:lumOff val="80000"/>
            </a:schemeClr>
          </a:solidFill>
        </p:spPr>
        <p:txBody>
          <a:bodyPr>
            <a:normAutofit/>
          </a:bodyPr>
          <a:lstStyle/>
          <a:p>
            <a:r>
              <a:rPr lang="zh-TW" altLang="en-US" sz="2400" b="1" dirty="0">
                <a:latin typeface="微軟正黑體" panose="020B0604030504040204" pitchFamily="34" charset="-120"/>
                <a:ea typeface="微軟正黑體" panose="020B0604030504040204" pitchFamily="34" charset="-120"/>
              </a:rPr>
              <a:t>水平</a:t>
            </a:r>
            <a:r>
              <a:rPr lang="zh-TW" altLang="en-US" sz="2400" b="1" dirty="0" smtClean="0">
                <a:latin typeface="微軟正黑體" panose="020B0604030504040204" pitchFamily="34" charset="-120"/>
                <a:ea typeface="微軟正黑體" panose="020B0604030504040204" pitchFamily="34" charset="-120"/>
              </a:rPr>
              <a:t>桁架之高度變化性能分析</a:t>
            </a:r>
            <a:endParaRPr lang="zh-TW" altLang="en-US" sz="2400" b="1" dirty="0">
              <a:latin typeface="微軟正黑體" panose="020B0604030504040204" pitchFamily="34" charset="-120"/>
              <a:ea typeface="微軟正黑體" panose="020B0604030504040204" pitchFamily="34" charset="-120"/>
            </a:endParaRPr>
          </a:p>
        </p:txBody>
      </p:sp>
      <p:sp>
        <p:nvSpPr>
          <p:cNvPr id="8" name="矩形 7"/>
          <p:cNvSpPr/>
          <p:nvPr/>
        </p:nvSpPr>
        <p:spPr>
          <a:xfrm>
            <a:off x="1752600" y="287056"/>
            <a:ext cx="1085850" cy="56197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b="1" dirty="0" smtClean="0">
                <a:solidFill>
                  <a:prstClr val="black"/>
                </a:solidFill>
              </a:rPr>
              <a:t>A</a:t>
            </a:r>
          </a:p>
          <a:p>
            <a:pPr algn="ctr"/>
            <a:r>
              <a:rPr lang="en-US" altLang="zh-TW" b="1" dirty="0" smtClean="0">
                <a:solidFill>
                  <a:prstClr val="black"/>
                </a:solidFill>
              </a:rPr>
              <a:t>H:50cm</a:t>
            </a:r>
            <a:endParaRPr lang="zh-TW" altLang="en-US" b="1" dirty="0">
              <a:solidFill>
                <a:prstClr val="black"/>
              </a:solidFill>
            </a:endParaRPr>
          </a:p>
        </p:txBody>
      </p:sp>
      <p:sp>
        <p:nvSpPr>
          <p:cNvPr id="9" name="矩形 8"/>
          <p:cNvSpPr/>
          <p:nvPr/>
        </p:nvSpPr>
        <p:spPr>
          <a:xfrm>
            <a:off x="171450" y="1296706"/>
            <a:ext cx="1085850" cy="5619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變形量</a:t>
            </a:r>
            <a:endParaRPr lang="en-US" altLang="zh-TW" b="1" dirty="0" smtClean="0">
              <a:solidFill>
                <a:prstClr val="black"/>
              </a:solidFill>
              <a:latin typeface="標楷體" panose="03000509000000000000" pitchFamily="65" charset="-120"/>
              <a:ea typeface="標楷體" panose="03000509000000000000" pitchFamily="65" charset="-120"/>
            </a:endParaRPr>
          </a:p>
        </p:txBody>
      </p:sp>
      <p:sp>
        <p:nvSpPr>
          <p:cNvPr id="10" name="矩形 9"/>
          <p:cNvSpPr/>
          <p:nvPr/>
        </p:nvSpPr>
        <p:spPr>
          <a:xfrm>
            <a:off x="171450" y="3306481"/>
            <a:ext cx="1153187" cy="5619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最大應力</a:t>
            </a:r>
            <a:endParaRPr lang="en-US" altLang="zh-TW" b="1" dirty="0" smtClean="0">
              <a:solidFill>
                <a:prstClr val="black"/>
              </a:solidFill>
              <a:latin typeface="標楷體" panose="03000509000000000000" pitchFamily="65" charset="-120"/>
              <a:ea typeface="標楷體" panose="03000509000000000000" pitchFamily="65" charset="-120"/>
            </a:endParaRPr>
          </a:p>
        </p:txBody>
      </p:sp>
      <p:sp>
        <p:nvSpPr>
          <p:cNvPr id="11" name="矩形 10"/>
          <p:cNvSpPr/>
          <p:nvPr/>
        </p:nvSpPr>
        <p:spPr>
          <a:xfrm>
            <a:off x="238787" y="5442418"/>
            <a:ext cx="1120105" cy="5619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最大載重</a:t>
            </a:r>
            <a:endParaRPr lang="en-US" altLang="zh-TW" b="1" dirty="0" smtClean="0">
              <a:solidFill>
                <a:prstClr val="black"/>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412839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365553" y="4738541"/>
            <a:ext cx="10114141" cy="1762418"/>
          </a:xfrm>
          <a:prstGeom prst="rect">
            <a:avLst/>
          </a:prstGeom>
        </p:spPr>
      </p:pic>
      <p:pic>
        <p:nvPicPr>
          <p:cNvPr id="5" name="圖片 4"/>
          <p:cNvPicPr>
            <a:picLocks noChangeAspect="1"/>
          </p:cNvPicPr>
          <p:nvPr/>
        </p:nvPicPr>
        <p:blipFill>
          <a:blip r:embed="rId3"/>
          <a:stretch>
            <a:fillRect/>
          </a:stretch>
        </p:blipFill>
        <p:spPr>
          <a:xfrm>
            <a:off x="1567110" y="896339"/>
            <a:ext cx="9711025" cy="1733550"/>
          </a:xfrm>
          <a:prstGeom prst="rect">
            <a:avLst/>
          </a:prstGeom>
        </p:spPr>
      </p:pic>
      <p:pic>
        <p:nvPicPr>
          <p:cNvPr id="6" name="圖片 5"/>
          <p:cNvPicPr>
            <a:picLocks noChangeAspect="1"/>
          </p:cNvPicPr>
          <p:nvPr/>
        </p:nvPicPr>
        <p:blipFill>
          <a:blip r:embed="rId4"/>
          <a:stretch>
            <a:fillRect/>
          </a:stretch>
        </p:blipFill>
        <p:spPr>
          <a:xfrm>
            <a:off x="1257299" y="2754923"/>
            <a:ext cx="10020835" cy="1983618"/>
          </a:xfrm>
          <a:prstGeom prst="rect">
            <a:avLst/>
          </a:prstGeom>
        </p:spPr>
      </p:pic>
      <p:sp>
        <p:nvSpPr>
          <p:cNvPr id="7" name="標題 1">
            <a:extLst>
              <a:ext uri="{FF2B5EF4-FFF2-40B4-BE49-F238E27FC236}">
                <a16:creationId xmlns="" xmlns:a16="http://schemas.microsoft.com/office/drawing/2014/main" id="{F2F81A50-8DAF-4B90-93F6-132355039C00}"/>
              </a:ext>
            </a:extLst>
          </p:cNvPr>
          <p:cNvSpPr>
            <a:spLocks noGrp="1"/>
          </p:cNvSpPr>
          <p:nvPr>
            <p:ph type="title"/>
          </p:nvPr>
        </p:nvSpPr>
        <p:spPr>
          <a:xfrm>
            <a:off x="3800475" y="182281"/>
            <a:ext cx="4191000" cy="666750"/>
          </a:xfrm>
          <a:solidFill>
            <a:schemeClr val="accent4">
              <a:lumMod val="20000"/>
              <a:lumOff val="80000"/>
            </a:schemeClr>
          </a:solidFill>
        </p:spPr>
        <p:txBody>
          <a:bodyPr>
            <a:normAutofit/>
          </a:bodyPr>
          <a:lstStyle/>
          <a:p>
            <a:r>
              <a:rPr lang="zh-TW" altLang="en-US" sz="2400" b="1" dirty="0">
                <a:latin typeface="微軟正黑體" panose="020B0604030504040204" pitchFamily="34" charset="-120"/>
                <a:ea typeface="微軟正黑體" panose="020B0604030504040204" pitchFamily="34" charset="-120"/>
              </a:rPr>
              <a:t>水平</a:t>
            </a:r>
            <a:r>
              <a:rPr lang="zh-TW" altLang="en-US" sz="2400" b="1" dirty="0" smtClean="0">
                <a:latin typeface="微軟正黑體" panose="020B0604030504040204" pitchFamily="34" charset="-120"/>
                <a:ea typeface="微軟正黑體" panose="020B0604030504040204" pitchFamily="34" charset="-120"/>
              </a:rPr>
              <a:t>桁架之高度變化性能分析</a:t>
            </a:r>
            <a:endParaRPr lang="zh-TW" altLang="en-US" sz="2400" b="1" dirty="0">
              <a:latin typeface="微軟正黑體" panose="020B0604030504040204" pitchFamily="34" charset="-120"/>
              <a:ea typeface="微軟正黑體" panose="020B0604030504040204" pitchFamily="34" charset="-120"/>
            </a:endParaRPr>
          </a:p>
        </p:txBody>
      </p:sp>
      <p:sp>
        <p:nvSpPr>
          <p:cNvPr id="8" name="矩形 7"/>
          <p:cNvSpPr/>
          <p:nvPr/>
        </p:nvSpPr>
        <p:spPr>
          <a:xfrm>
            <a:off x="2171700" y="234668"/>
            <a:ext cx="1085850" cy="56197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b="1" dirty="0" smtClean="0">
                <a:solidFill>
                  <a:prstClr val="black"/>
                </a:solidFill>
              </a:rPr>
              <a:t>B</a:t>
            </a:r>
          </a:p>
          <a:p>
            <a:pPr algn="ctr"/>
            <a:r>
              <a:rPr lang="en-US" altLang="zh-TW" b="1" dirty="0" smtClean="0">
                <a:solidFill>
                  <a:prstClr val="black"/>
                </a:solidFill>
              </a:rPr>
              <a:t>H:60cm</a:t>
            </a:r>
            <a:endParaRPr lang="zh-TW" altLang="en-US" b="1" dirty="0">
              <a:solidFill>
                <a:prstClr val="black"/>
              </a:solidFill>
            </a:endParaRPr>
          </a:p>
        </p:txBody>
      </p:sp>
      <p:sp>
        <p:nvSpPr>
          <p:cNvPr id="9" name="矩形 8"/>
          <p:cNvSpPr/>
          <p:nvPr/>
        </p:nvSpPr>
        <p:spPr>
          <a:xfrm>
            <a:off x="171450" y="1296706"/>
            <a:ext cx="1085850" cy="5619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變形量</a:t>
            </a:r>
            <a:endParaRPr lang="en-US" altLang="zh-TW" b="1" dirty="0" smtClean="0">
              <a:solidFill>
                <a:prstClr val="black"/>
              </a:solidFill>
              <a:latin typeface="標楷體" panose="03000509000000000000" pitchFamily="65" charset="-120"/>
              <a:ea typeface="標楷體" panose="03000509000000000000" pitchFamily="65" charset="-120"/>
            </a:endParaRPr>
          </a:p>
        </p:txBody>
      </p:sp>
      <p:sp>
        <p:nvSpPr>
          <p:cNvPr id="10" name="矩形 9"/>
          <p:cNvSpPr/>
          <p:nvPr/>
        </p:nvSpPr>
        <p:spPr>
          <a:xfrm>
            <a:off x="171450" y="3306481"/>
            <a:ext cx="1153187" cy="5619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最大應力</a:t>
            </a:r>
            <a:endParaRPr lang="en-US" altLang="zh-TW" b="1" dirty="0" smtClean="0">
              <a:solidFill>
                <a:prstClr val="black"/>
              </a:solidFill>
              <a:latin typeface="標楷體" panose="03000509000000000000" pitchFamily="65" charset="-120"/>
              <a:ea typeface="標楷體" panose="03000509000000000000" pitchFamily="65" charset="-120"/>
            </a:endParaRPr>
          </a:p>
        </p:txBody>
      </p:sp>
      <p:sp>
        <p:nvSpPr>
          <p:cNvPr id="11" name="矩形 10"/>
          <p:cNvSpPr/>
          <p:nvPr/>
        </p:nvSpPr>
        <p:spPr>
          <a:xfrm>
            <a:off x="238787" y="5442418"/>
            <a:ext cx="1120105" cy="5619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最大載重</a:t>
            </a:r>
            <a:endParaRPr lang="en-US" altLang="zh-TW" b="1" dirty="0" smtClean="0">
              <a:solidFill>
                <a:prstClr val="black"/>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0729826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808957" y="5010150"/>
            <a:ext cx="10114141" cy="1499568"/>
          </a:xfrm>
          <a:prstGeom prst="rect">
            <a:avLst/>
          </a:prstGeom>
        </p:spPr>
      </p:pic>
      <p:pic>
        <p:nvPicPr>
          <p:cNvPr id="5" name="圖片 4"/>
          <p:cNvPicPr>
            <a:picLocks noChangeAspect="1"/>
          </p:cNvPicPr>
          <p:nvPr/>
        </p:nvPicPr>
        <p:blipFill>
          <a:blip r:embed="rId3"/>
          <a:stretch>
            <a:fillRect/>
          </a:stretch>
        </p:blipFill>
        <p:spPr>
          <a:xfrm>
            <a:off x="1808957" y="1049471"/>
            <a:ext cx="9711025" cy="1647825"/>
          </a:xfrm>
          <a:prstGeom prst="rect">
            <a:avLst/>
          </a:prstGeom>
        </p:spPr>
      </p:pic>
      <p:pic>
        <p:nvPicPr>
          <p:cNvPr id="6" name="圖片 5"/>
          <p:cNvPicPr>
            <a:picLocks noChangeAspect="1"/>
          </p:cNvPicPr>
          <p:nvPr/>
        </p:nvPicPr>
        <p:blipFill>
          <a:blip r:embed="rId4"/>
          <a:stretch>
            <a:fillRect/>
          </a:stretch>
        </p:blipFill>
        <p:spPr>
          <a:xfrm>
            <a:off x="1808957" y="2841896"/>
            <a:ext cx="9542231" cy="1879055"/>
          </a:xfrm>
          <a:prstGeom prst="rect">
            <a:avLst/>
          </a:prstGeom>
        </p:spPr>
      </p:pic>
      <p:sp>
        <p:nvSpPr>
          <p:cNvPr id="7" name="矩形 6"/>
          <p:cNvSpPr/>
          <p:nvPr/>
        </p:nvSpPr>
        <p:spPr>
          <a:xfrm>
            <a:off x="2238375" y="234668"/>
            <a:ext cx="1085850" cy="56197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b="1" dirty="0" smtClean="0">
                <a:solidFill>
                  <a:prstClr val="black"/>
                </a:solidFill>
              </a:rPr>
              <a:t>C</a:t>
            </a:r>
          </a:p>
          <a:p>
            <a:pPr algn="ctr"/>
            <a:r>
              <a:rPr lang="en-US" altLang="zh-TW" b="1" dirty="0" smtClean="0">
                <a:solidFill>
                  <a:prstClr val="black"/>
                </a:solidFill>
              </a:rPr>
              <a:t>H:70cm</a:t>
            </a:r>
            <a:endParaRPr lang="zh-TW" altLang="en-US" b="1" dirty="0">
              <a:solidFill>
                <a:prstClr val="black"/>
              </a:solidFill>
            </a:endParaRPr>
          </a:p>
        </p:txBody>
      </p:sp>
      <p:sp>
        <p:nvSpPr>
          <p:cNvPr id="8" name="標題 1">
            <a:extLst>
              <a:ext uri="{FF2B5EF4-FFF2-40B4-BE49-F238E27FC236}">
                <a16:creationId xmlns="" xmlns:a16="http://schemas.microsoft.com/office/drawing/2014/main" id="{F2F81A50-8DAF-4B90-93F6-132355039C00}"/>
              </a:ext>
            </a:extLst>
          </p:cNvPr>
          <p:cNvSpPr>
            <a:spLocks noGrp="1"/>
          </p:cNvSpPr>
          <p:nvPr>
            <p:ph type="title"/>
          </p:nvPr>
        </p:nvSpPr>
        <p:spPr>
          <a:xfrm>
            <a:off x="3800475" y="182281"/>
            <a:ext cx="4191000" cy="666750"/>
          </a:xfrm>
          <a:solidFill>
            <a:schemeClr val="accent4">
              <a:lumMod val="20000"/>
              <a:lumOff val="80000"/>
            </a:schemeClr>
          </a:solidFill>
        </p:spPr>
        <p:txBody>
          <a:bodyPr>
            <a:normAutofit/>
          </a:bodyPr>
          <a:lstStyle/>
          <a:p>
            <a:r>
              <a:rPr lang="zh-TW" altLang="en-US" sz="2400" b="1" dirty="0">
                <a:latin typeface="微軟正黑體" panose="020B0604030504040204" pitchFamily="34" charset="-120"/>
                <a:ea typeface="微軟正黑體" panose="020B0604030504040204" pitchFamily="34" charset="-120"/>
              </a:rPr>
              <a:t>水平</a:t>
            </a:r>
            <a:r>
              <a:rPr lang="zh-TW" altLang="en-US" sz="2400" b="1" dirty="0" smtClean="0">
                <a:latin typeface="微軟正黑體" panose="020B0604030504040204" pitchFamily="34" charset="-120"/>
                <a:ea typeface="微軟正黑體" panose="020B0604030504040204" pitchFamily="34" charset="-120"/>
              </a:rPr>
              <a:t>桁架之高度變化性能分析</a:t>
            </a:r>
            <a:endParaRPr lang="zh-TW" altLang="en-US" sz="2400" b="1" dirty="0">
              <a:latin typeface="微軟正黑體" panose="020B0604030504040204" pitchFamily="34" charset="-120"/>
              <a:ea typeface="微軟正黑體" panose="020B0604030504040204" pitchFamily="34" charset="-120"/>
            </a:endParaRPr>
          </a:p>
        </p:txBody>
      </p:sp>
      <p:sp>
        <p:nvSpPr>
          <p:cNvPr id="9" name="矩形 8"/>
          <p:cNvSpPr/>
          <p:nvPr/>
        </p:nvSpPr>
        <p:spPr>
          <a:xfrm>
            <a:off x="171450" y="1296706"/>
            <a:ext cx="1085850" cy="5619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變形量</a:t>
            </a:r>
            <a:endParaRPr lang="en-US" altLang="zh-TW" b="1" dirty="0" smtClean="0">
              <a:solidFill>
                <a:prstClr val="black"/>
              </a:solidFill>
              <a:latin typeface="標楷體" panose="03000509000000000000" pitchFamily="65" charset="-120"/>
              <a:ea typeface="標楷體" panose="03000509000000000000" pitchFamily="65" charset="-120"/>
            </a:endParaRPr>
          </a:p>
        </p:txBody>
      </p:sp>
      <p:sp>
        <p:nvSpPr>
          <p:cNvPr id="10" name="矩形 9"/>
          <p:cNvSpPr/>
          <p:nvPr/>
        </p:nvSpPr>
        <p:spPr>
          <a:xfrm>
            <a:off x="171450" y="3306481"/>
            <a:ext cx="1153187" cy="5619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最大應力</a:t>
            </a:r>
            <a:endParaRPr lang="en-US" altLang="zh-TW" b="1" dirty="0" smtClean="0">
              <a:solidFill>
                <a:prstClr val="black"/>
              </a:solidFill>
              <a:latin typeface="標楷體" panose="03000509000000000000" pitchFamily="65" charset="-120"/>
              <a:ea typeface="標楷體" panose="03000509000000000000" pitchFamily="65" charset="-120"/>
            </a:endParaRPr>
          </a:p>
        </p:txBody>
      </p:sp>
      <p:sp>
        <p:nvSpPr>
          <p:cNvPr id="11" name="矩形 10"/>
          <p:cNvSpPr/>
          <p:nvPr/>
        </p:nvSpPr>
        <p:spPr>
          <a:xfrm>
            <a:off x="238787" y="5442418"/>
            <a:ext cx="1120105" cy="5619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最大載重</a:t>
            </a:r>
            <a:endParaRPr lang="en-US" altLang="zh-TW" b="1" dirty="0" smtClean="0">
              <a:solidFill>
                <a:prstClr val="black"/>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1896024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8011" y="102358"/>
            <a:ext cx="2984373" cy="711198"/>
          </a:xfrm>
        </p:spPr>
        <p:txBody>
          <a:bodyPr>
            <a:normAutofit/>
          </a:bodyPr>
          <a:lstStyle/>
          <a:p>
            <a:r>
              <a:rPr lang="zh-TW" altLang="en-US" sz="3200" b="1" dirty="0">
                <a:latin typeface="標楷體" panose="03000509000000000000" pitchFamily="65" charset="-120"/>
                <a:ea typeface="標楷體" panose="03000509000000000000" pitchFamily="65" charset="-120"/>
              </a:rPr>
              <a:t>一、計畫目標</a:t>
            </a: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a:t>
            </a:fld>
            <a:endParaRPr lang="zh-TW" altLang="en-US" dirty="0">
              <a:solidFill>
                <a:prstClr val="black">
                  <a:tint val="75000"/>
                </a:prstClr>
              </a:solidFill>
            </a:endParaRPr>
          </a:p>
        </p:txBody>
      </p:sp>
      <p:sp>
        <p:nvSpPr>
          <p:cNvPr id="5" name="矩形 4"/>
          <p:cNvSpPr/>
          <p:nvPr/>
        </p:nvSpPr>
        <p:spPr>
          <a:xfrm>
            <a:off x="219456" y="982176"/>
            <a:ext cx="11460480" cy="5070812"/>
          </a:xfrm>
          <a:prstGeom prst="rect">
            <a:avLst/>
          </a:prstGeom>
        </p:spPr>
        <p:txBody>
          <a:bodyPr wrap="square">
            <a:spAutoFit/>
          </a:bodyPr>
          <a:lstStyle/>
          <a:p>
            <a:pPr marL="269875" indent="635">
              <a:lnSpc>
                <a:spcPts val="3000"/>
              </a:lnSpc>
              <a:spcAft>
                <a:spcPts val="0"/>
              </a:spcAft>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緣起與目的</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spcAft>
                <a:spcPts val="0"/>
              </a:spcAft>
            </a:pP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spcAft>
                <a:spcPts val="0"/>
              </a:spcAft>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因對</a:t>
            </a:r>
            <a:r>
              <a:rPr lang="zh-TW" altLang="zh-TW" sz="2400" b="1" u="sng"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作物生長需求</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b="1" u="sng"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環境控制需求</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b="1" u="sng"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結構安全需求</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及</a:t>
            </a:r>
            <a:r>
              <a:rPr lang="zh-TW" altLang="zh-TW" sz="2400" b="1" u="sng"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設置成本控制</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等</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622300">
              <a:lnSpc>
                <a:spcPts val="3000"/>
              </a:lnSpc>
              <a:spcAft>
                <a:spcPts val="0"/>
              </a:spcAft>
            </a:pP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溫室共通技術知識</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並無</a:t>
            </a:r>
            <a:r>
              <a:rPr lang="zh-TW" altLang="en-US" sz="2400" b="1" u="sng"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共識</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及</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不足</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622300">
              <a:lnSpc>
                <a:spcPts val="3000"/>
              </a:lnSpc>
              <a:spcAft>
                <a:spcPts val="0"/>
              </a:spcAft>
            </a:pP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溫室業者及農民往往自成一格或沿襲以往經驗</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622300">
              <a:lnSpc>
                <a:spcPts val="3000"/>
              </a:lnSpc>
              <a:spcAft>
                <a:spcPts val="0"/>
              </a:spcAft>
            </a:pP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進行溫室工程設計及設置</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如此將導致過或不及的設計。</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spcAft>
                <a:spcPts val="0"/>
              </a:spcAft>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加上現因氣候變遷，強颱或暴雨，嚴寒或酷熱，</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spcAft>
                <a:spcPts val="0"/>
              </a:spcAft>
            </a:pP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     總</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讓溫室及作物均難以承受。</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spcAft>
                <a:spcPts val="0"/>
              </a:spcAft>
            </a:pP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spcAft>
                <a:spcPts val="0"/>
              </a:spcAft>
            </a:pP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計畫目標</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spcAft>
                <a:spcPts val="0"/>
              </a:spcAft>
            </a:pP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spcAft>
                <a:spcPts val="0"/>
              </a:spcAft>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整合國內外溫室作物及設計專家技術，建立一智慧化設計專家</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知識庫</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系統</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spcAft>
                <a:spcPts val="0"/>
              </a:spcAft>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以協助溫室的整合設計，以利作物生長、環境控制、結構安全、成本控制。</a:t>
            </a:r>
            <a:endPar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17762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323852" y="663575"/>
          <a:ext cx="11696699" cy="5918200"/>
        </p:xfrm>
        <a:graphic>
          <a:graphicData uri="http://schemas.openxmlformats.org/drawingml/2006/table">
            <a:tbl>
              <a:tblPr/>
              <a:tblGrid>
                <a:gridCol w="552448"/>
                <a:gridCol w="2600325"/>
                <a:gridCol w="1739188"/>
                <a:gridCol w="3635059"/>
                <a:gridCol w="1176476"/>
                <a:gridCol w="1180697"/>
                <a:gridCol w="812506"/>
              </a:tblGrid>
              <a:tr h="305869">
                <a:tc>
                  <a:txBody>
                    <a:bodyPr/>
                    <a:lstStyle/>
                    <a:p>
                      <a:pPr algn="ctr" fontAlgn="ctr"/>
                      <a:r>
                        <a:rPr lang="zh-TW" altLang="en-US" sz="2000" b="0" i="0" u="none" strike="noStrike" dirty="0">
                          <a:solidFill>
                            <a:srgbClr val="000000"/>
                          </a:solidFill>
                          <a:effectLst/>
                          <a:latin typeface="標楷體" panose="03000509000000000000" pitchFamily="65" charset="-120"/>
                          <a:ea typeface="標楷體" panose="03000509000000000000" pitchFamily="65" charset="-120"/>
                        </a:rPr>
                        <a:t>項目</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2000" b="0" i="0" u="none" strike="noStrike">
                          <a:solidFill>
                            <a:srgbClr val="000000"/>
                          </a:solidFill>
                          <a:effectLst/>
                          <a:latin typeface="標楷體" panose="03000509000000000000" pitchFamily="65" charset="-120"/>
                          <a:ea typeface="標楷體" panose="03000509000000000000" pitchFamily="65" charset="-120"/>
                        </a:rPr>
                        <a:t>材料形式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2000" b="0" i="0" u="none" strike="noStrike">
                          <a:solidFill>
                            <a:srgbClr val="000000"/>
                          </a:solidFill>
                          <a:effectLst/>
                          <a:latin typeface="標楷體" panose="03000509000000000000" pitchFamily="65" charset="-120"/>
                          <a:ea typeface="標楷體" panose="03000509000000000000" pitchFamily="65" charset="-120"/>
                        </a:rPr>
                        <a:t>材質</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2000" b="0" i="0" u="none" strike="noStrike">
                          <a:solidFill>
                            <a:srgbClr val="000000"/>
                          </a:solidFill>
                          <a:effectLst/>
                          <a:latin typeface="標楷體" panose="03000509000000000000" pitchFamily="65" charset="-120"/>
                          <a:ea typeface="標楷體" panose="03000509000000000000" pitchFamily="65" charset="-120"/>
                        </a:rPr>
                        <a:t>桁架形式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2000" b="0" i="0" u="none" strike="noStrike">
                          <a:solidFill>
                            <a:srgbClr val="000000"/>
                          </a:solidFill>
                          <a:effectLst/>
                          <a:latin typeface="標楷體" panose="03000509000000000000" pitchFamily="65" charset="-120"/>
                          <a:ea typeface="標楷體" panose="03000509000000000000" pitchFamily="65" charset="-120"/>
                        </a:rPr>
                        <a:t>使用支數</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2000" b="0" i="0" u="none" strike="noStrike">
                          <a:solidFill>
                            <a:srgbClr val="000000"/>
                          </a:solidFill>
                          <a:effectLst/>
                          <a:latin typeface="標楷體" panose="03000509000000000000" pitchFamily="65" charset="-120"/>
                          <a:ea typeface="標楷體" panose="03000509000000000000" pitchFamily="65" charset="-120"/>
                        </a:rPr>
                        <a:t>重量</a:t>
                      </a:r>
                      <a:r>
                        <a:rPr lang="en-US" altLang="zh-TW" sz="2000" b="0" i="0" u="none" strike="noStrike">
                          <a:solidFill>
                            <a:srgbClr val="000000"/>
                          </a:solidFill>
                          <a:effectLst/>
                          <a:latin typeface="標楷體" panose="03000509000000000000" pitchFamily="65" charset="-120"/>
                          <a:ea typeface="標楷體" panose="03000509000000000000" pitchFamily="65" charset="-120"/>
                        </a:rPr>
                        <a:t>(</a:t>
                      </a:r>
                      <a:r>
                        <a:rPr lang="en-US" sz="2000" b="0" i="0" u="none" strike="noStrike">
                          <a:solidFill>
                            <a:srgbClr val="000000"/>
                          </a:solidFill>
                          <a:effectLst/>
                          <a:latin typeface="標楷體" panose="03000509000000000000" pitchFamily="65" charset="-120"/>
                          <a:ea typeface="標楷體" panose="03000509000000000000" pitchFamily="65" charset="-120"/>
                        </a:rPr>
                        <a:t>kg)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2000" b="0" i="0" u="none" strike="noStrike">
                          <a:solidFill>
                            <a:srgbClr val="000000"/>
                          </a:solidFill>
                          <a:effectLst/>
                          <a:latin typeface="標楷體" panose="03000509000000000000" pitchFamily="65" charset="-120"/>
                          <a:ea typeface="標楷體" panose="03000509000000000000" pitchFamily="65" charset="-120"/>
                        </a:rPr>
                        <a:t>應力比</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77891">
                <a:tc>
                  <a:txBody>
                    <a:bodyPr/>
                    <a:lstStyle/>
                    <a:p>
                      <a:pPr algn="ctr" fontAlgn="ctr"/>
                      <a:r>
                        <a:rPr lang="en-US" sz="2000" b="0" i="0" u="none" strike="noStrike">
                          <a:solidFill>
                            <a:srgbClr val="000000"/>
                          </a:solidFill>
                          <a:effectLst/>
                          <a:latin typeface="標楷體" panose="03000509000000000000" pitchFamily="65" charset="-120"/>
                          <a:ea typeface="標楷體" panose="03000509000000000000" pitchFamily="65" charset="-120"/>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TW" altLang="en-US" sz="2000" b="0" i="0" u="none" strike="noStrike">
                        <a:solidFill>
                          <a:srgbClr val="000000"/>
                        </a:solidFill>
                        <a:effectLst/>
                        <a:latin typeface="標楷體" panose="03000509000000000000" pitchFamily="65" charset="-120"/>
                        <a:ea typeface="標楷體" panose="03000509000000000000" pitchFamily="65"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標楷體" panose="03000509000000000000" pitchFamily="65" charset="-120"/>
                          <a:ea typeface="標楷體" panose="03000509000000000000" pitchFamily="65" charset="-120"/>
                        </a:rPr>
                        <a:t>Ys=230MPa</a:t>
                      </a:r>
                      <a:br>
                        <a:rPr lang="en-US" sz="2000" b="0" i="0" u="none" strike="noStrike">
                          <a:solidFill>
                            <a:srgbClr val="000000"/>
                          </a:solidFill>
                          <a:effectLst/>
                          <a:latin typeface="標楷體" panose="03000509000000000000" pitchFamily="65" charset="-120"/>
                          <a:ea typeface="標楷體" panose="03000509000000000000" pitchFamily="65" charset="-120"/>
                        </a:rPr>
                      </a:br>
                      <a:r>
                        <a:rPr lang="en-US" sz="2000" b="0" i="0" u="none" strike="noStrike">
                          <a:solidFill>
                            <a:srgbClr val="000000"/>
                          </a:solidFill>
                          <a:effectLst/>
                          <a:latin typeface="標楷體" panose="03000509000000000000" pitchFamily="65" charset="-120"/>
                          <a:ea typeface="標楷體" panose="03000509000000000000" pitchFamily="65" charset="-120"/>
                        </a:rPr>
                        <a:t>Ts=400MPa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TW" altLang="en-US" sz="2000" b="0" i="0" u="none" strike="noStrike" dirty="0">
                        <a:solidFill>
                          <a:srgbClr val="000000"/>
                        </a:solidFill>
                        <a:effectLst/>
                        <a:latin typeface="標楷體" panose="03000509000000000000" pitchFamily="65" charset="-120"/>
                        <a:ea typeface="標楷體" panose="03000509000000000000" pitchFamily="65"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2000" b="0" i="0" u="none" strike="noStrike">
                          <a:solidFill>
                            <a:srgbClr val="000000"/>
                          </a:solidFill>
                          <a:effectLst/>
                          <a:latin typeface="標楷體" panose="03000509000000000000" pitchFamily="65" charset="-120"/>
                          <a:ea typeface="標楷體" panose="03000509000000000000" pitchFamily="65" charset="-120"/>
                        </a:rPr>
                        <a:t>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2000" b="0" i="0" u="none" strike="noStrike">
                          <a:solidFill>
                            <a:srgbClr val="000000"/>
                          </a:solidFill>
                          <a:effectLst/>
                          <a:latin typeface="標楷體" panose="03000509000000000000" pitchFamily="65" charset="-120"/>
                          <a:ea typeface="標楷體" panose="03000509000000000000" pitchFamily="65" charset="-120"/>
                        </a:rPr>
                        <a:t>71.06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2000" b="0" i="0" u="none" strike="noStrike">
                          <a:solidFill>
                            <a:srgbClr val="000000"/>
                          </a:solidFill>
                          <a:effectLst/>
                          <a:latin typeface="標楷體" panose="03000509000000000000" pitchFamily="65" charset="-120"/>
                          <a:ea typeface="標楷體" panose="03000509000000000000" pitchFamily="65" charset="-120"/>
                        </a:rPr>
                        <a:t>0.53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66153">
                <a:tc>
                  <a:txBody>
                    <a:bodyPr/>
                    <a:lstStyle/>
                    <a:p>
                      <a:pPr algn="ctr" fontAlgn="ctr"/>
                      <a:r>
                        <a:rPr lang="en-US" sz="2000" b="0" i="0" u="none" strike="noStrike">
                          <a:solidFill>
                            <a:srgbClr val="000000"/>
                          </a:solidFill>
                          <a:effectLst/>
                          <a:latin typeface="標楷體" panose="03000509000000000000" pitchFamily="65" charset="-120"/>
                          <a:ea typeface="標楷體" panose="03000509000000000000" pitchFamily="65" charset="-120"/>
                        </a:rPr>
                        <a:t>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TW" altLang="en-US" sz="2000" b="0" i="0" u="none" strike="noStrike">
                        <a:solidFill>
                          <a:srgbClr val="000000"/>
                        </a:solidFill>
                        <a:effectLst/>
                        <a:latin typeface="標楷體" panose="03000509000000000000" pitchFamily="65" charset="-120"/>
                        <a:ea typeface="標楷體" panose="03000509000000000000" pitchFamily="65"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標楷體" panose="03000509000000000000" pitchFamily="65" charset="-120"/>
                          <a:ea typeface="標楷體" panose="03000509000000000000" pitchFamily="65" charset="-120"/>
                        </a:rPr>
                        <a:t>Ys=350MPa</a:t>
                      </a:r>
                      <a:br>
                        <a:rPr lang="en-US" sz="2000" b="0" i="0" u="none" strike="noStrike">
                          <a:solidFill>
                            <a:srgbClr val="000000"/>
                          </a:solidFill>
                          <a:effectLst/>
                          <a:latin typeface="標楷體" panose="03000509000000000000" pitchFamily="65" charset="-120"/>
                          <a:ea typeface="標楷體" panose="03000509000000000000" pitchFamily="65" charset="-120"/>
                        </a:rPr>
                      </a:br>
                      <a:r>
                        <a:rPr lang="en-US" sz="2000" b="0" i="0" u="none" strike="noStrike">
                          <a:solidFill>
                            <a:srgbClr val="000000"/>
                          </a:solidFill>
                          <a:effectLst/>
                          <a:latin typeface="標楷體" panose="03000509000000000000" pitchFamily="65" charset="-120"/>
                          <a:ea typeface="標楷體" panose="03000509000000000000" pitchFamily="65" charset="-120"/>
                        </a:rPr>
                        <a:t>Ts=540MPa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TW" altLang="en-US" sz="2000" b="0" i="0" u="none" strike="noStrike">
                        <a:solidFill>
                          <a:srgbClr val="000000"/>
                        </a:solidFill>
                        <a:effectLst/>
                        <a:latin typeface="標楷體" panose="03000509000000000000" pitchFamily="65" charset="-120"/>
                        <a:ea typeface="標楷體" panose="03000509000000000000" pitchFamily="65"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2000" b="0" i="0" u="none" strike="noStrike">
                          <a:solidFill>
                            <a:srgbClr val="000000"/>
                          </a:solidFill>
                          <a:effectLst/>
                          <a:latin typeface="標楷體" panose="03000509000000000000" pitchFamily="65" charset="-120"/>
                          <a:ea typeface="標楷體" panose="03000509000000000000" pitchFamily="65" charset="-120"/>
                        </a:rPr>
                        <a:t>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2000" b="0" i="0" u="none" strike="noStrike">
                          <a:solidFill>
                            <a:srgbClr val="000000"/>
                          </a:solidFill>
                          <a:effectLst/>
                          <a:latin typeface="標楷體" panose="03000509000000000000" pitchFamily="65" charset="-120"/>
                          <a:ea typeface="標楷體" panose="03000509000000000000" pitchFamily="65" charset="-120"/>
                        </a:rPr>
                        <a:t>69.46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2000" b="0" i="0" u="none" strike="noStrike">
                          <a:solidFill>
                            <a:srgbClr val="000000"/>
                          </a:solidFill>
                          <a:effectLst/>
                          <a:latin typeface="標楷體" panose="03000509000000000000" pitchFamily="65" charset="-120"/>
                          <a:ea typeface="標楷體" panose="03000509000000000000" pitchFamily="65" charset="-120"/>
                        </a:rPr>
                        <a:t>0.43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66153">
                <a:tc>
                  <a:txBody>
                    <a:bodyPr/>
                    <a:lstStyle/>
                    <a:p>
                      <a:pPr algn="ctr" fontAlgn="ctr"/>
                      <a:r>
                        <a:rPr lang="en-US" sz="2000" b="0" i="0" u="none" strike="noStrike">
                          <a:solidFill>
                            <a:srgbClr val="000000"/>
                          </a:solidFill>
                          <a:effectLst/>
                          <a:latin typeface="標楷體" panose="03000509000000000000" pitchFamily="65" charset="-120"/>
                          <a:ea typeface="標楷體" panose="03000509000000000000" pitchFamily="65" charset="-120"/>
                        </a:rPr>
                        <a: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TW" altLang="en-US" sz="2000" b="0" i="0" u="none" strike="noStrike">
                        <a:solidFill>
                          <a:srgbClr val="000000"/>
                        </a:solidFill>
                        <a:effectLst/>
                        <a:latin typeface="標楷體" panose="03000509000000000000" pitchFamily="65" charset="-120"/>
                        <a:ea typeface="標楷體" panose="03000509000000000000" pitchFamily="65"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標楷體" panose="03000509000000000000" pitchFamily="65" charset="-120"/>
                          <a:ea typeface="標楷體" panose="03000509000000000000" pitchFamily="65" charset="-120"/>
                        </a:rPr>
                        <a:t>Ys=350MPa</a:t>
                      </a:r>
                      <a:br>
                        <a:rPr lang="en-US" sz="2000" b="0" i="0" u="none" strike="noStrike">
                          <a:solidFill>
                            <a:srgbClr val="000000"/>
                          </a:solidFill>
                          <a:effectLst/>
                          <a:latin typeface="標楷體" panose="03000509000000000000" pitchFamily="65" charset="-120"/>
                          <a:ea typeface="標楷體" panose="03000509000000000000" pitchFamily="65" charset="-120"/>
                        </a:rPr>
                      </a:br>
                      <a:r>
                        <a:rPr lang="en-US" sz="2000" b="0" i="0" u="none" strike="noStrike">
                          <a:solidFill>
                            <a:srgbClr val="000000"/>
                          </a:solidFill>
                          <a:effectLst/>
                          <a:latin typeface="標楷體" panose="03000509000000000000" pitchFamily="65" charset="-120"/>
                          <a:ea typeface="標楷體" panose="03000509000000000000" pitchFamily="65" charset="-120"/>
                        </a:rPr>
                        <a:t>Ts=540MPa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TW" altLang="en-US" sz="2000" b="0" i="0" u="none" strike="noStrike">
                        <a:solidFill>
                          <a:srgbClr val="000000"/>
                        </a:solidFill>
                        <a:effectLst/>
                        <a:latin typeface="標楷體" panose="03000509000000000000" pitchFamily="65" charset="-120"/>
                        <a:ea typeface="標楷體" panose="03000509000000000000" pitchFamily="65"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2000" b="0" i="0" u="none" strike="noStrike">
                          <a:solidFill>
                            <a:srgbClr val="000000"/>
                          </a:solidFill>
                          <a:effectLst/>
                          <a:latin typeface="標楷體" panose="03000509000000000000" pitchFamily="65" charset="-120"/>
                          <a:ea typeface="標楷體" panose="03000509000000000000" pitchFamily="65" charset="-120"/>
                        </a:rPr>
                        <a:t>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2000" b="0" i="0" u="none" strike="noStrike">
                          <a:solidFill>
                            <a:srgbClr val="000000"/>
                          </a:solidFill>
                          <a:effectLst/>
                          <a:latin typeface="標楷體" panose="03000509000000000000" pitchFamily="65" charset="-120"/>
                          <a:ea typeface="標楷體" panose="03000509000000000000" pitchFamily="65" charset="-120"/>
                        </a:rPr>
                        <a:t>66.38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2000" b="0" i="0" u="none" strike="noStrike">
                          <a:solidFill>
                            <a:srgbClr val="000000"/>
                          </a:solidFill>
                          <a:effectLst/>
                          <a:latin typeface="標楷體" panose="03000509000000000000" pitchFamily="65" charset="-120"/>
                          <a:ea typeface="標楷體" panose="03000509000000000000" pitchFamily="65" charset="-120"/>
                        </a:rPr>
                        <a:t>0.41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02134">
                <a:tc>
                  <a:txBody>
                    <a:bodyPr/>
                    <a:lstStyle/>
                    <a:p>
                      <a:pPr algn="ctr" fontAlgn="ctr"/>
                      <a:r>
                        <a:rPr lang="en-US" sz="2000" b="0" i="0" u="none" strike="noStrike">
                          <a:solidFill>
                            <a:srgbClr val="000000"/>
                          </a:solidFill>
                          <a:effectLst/>
                          <a:latin typeface="標楷體" panose="03000509000000000000" pitchFamily="65" charset="-120"/>
                          <a:ea typeface="標楷體" panose="03000509000000000000" pitchFamily="65" charset="-120"/>
                        </a:rPr>
                        <a:t>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TW" altLang="en-US" sz="2000" b="0" i="0" u="none" strike="noStrike">
                        <a:solidFill>
                          <a:srgbClr val="000000"/>
                        </a:solidFill>
                        <a:effectLst/>
                        <a:latin typeface="標楷體" panose="03000509000000000000" pitchFamily="65" charset="-120"/>
                        <a:ea typeface="標楷體" panose="03000509000000000000" pitchFamily="65"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標楷體" panose="03000509000000000000" pitchFamily="65" charset="-120"/>
                          <a:ea typeface="標楷體" panose="03000509000000000000" pitchFamily="65" charset="-120"/>
                        </a:rPr>
                        <a:t>Ys=350MPa</a:t>
                      </a:r>
                      <a:br>
                        <a:rPr lang="en-US" sz="2000" b="0" i="0" u="none" strike="noStrike">
                          <a:solidFill>
                            <a:srgbClr val="000000"/>
                          </a:solidFill>
                          <a:effectLst/>
                          <a:latin typeface="標楷體" panose="03000509000000000000" pitchFamily="65" charset="-120"/>
                          <a:ea typeface="標楷體" panose="03000509000000000000" pitchFamily="65" charset="-120"/>
                        </a:rPr>
                      </a:br>
                      <a:r>
                        <a:rPr lang="en-US" sz="2000" b="0" i="0" u="none" strike="noStrike">
                          <a:solidFill>
                            <a:srgbClr val="000000"/>
                          </a:solidFill>
                          <a:effectLst/>
                          <a:latin typeface="標楷體" panose="03000509000000000000" pitchFamily="65" charset="-120"/>
                          <a:ea typeface="標楷體" panose="03000509000000000000" pitchFamily="65" charset="-120"/>
                        </a:rPr>
                        <a:t>Ts=540MPa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TW" altLang="en-US" sz="2000" b="0" i="0" u="none" strike="noStrike">
                        <a:solidFill>
                          <a:srgbClr val="000000"/>
                        </a:solidFill>
                        <a:effectLst/>
                        <a:latin typeface="標楷體" panose="03000509000000000000" pitchFamily="65" charset="-120"/>
                        <a:ea typeface="標楷體" panose="03000509000000000000" pitchFamily="65"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2000" b="0" i="0" u="none" strike="noStrike" dirty="0">
                          <a:solidFill>
                            <a:srgbClr val="000000"/>
                          </a:solidFill>
                          <a:effectLst/>
                          <a:latin typeface="標楷體" panose="03000509000000000000" pitchFamily="65" charset="-120"/>
                          <a:ea typeface="標楷體" panose="03000509000000000000" pitchFamily="65" charset="-120"/>
                        </a:rPr>
                        <a:t>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2000" b="0" i="0" u="none" strike="noStrike">
                          <a:solidFill>
                            <a:srgbClr val="000000"/>
                          </a:solidFill>
                          <a:effectLst/>
                          <a:latin typeface="標楷體" panose="03000509000000000000" pitchFamily="65" charset="-120"/>
                          <a:ea typeface="標楷體" panose="03000509000000000000" pitchFamily="65" charset="-120"/>
                        </a:rPr>
                        <a:t>63.31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2000" b="0" i="0" u="none" strike="noStrike" dirty="0">
                          <a:solidFill>
                            <a:srgbClr val="000000"/>
                          </a:solidFill>
                          <a:effectLst/>
                          <a:latin typeface="標楷體" panose="03000509000000000000" pitchFamily="65" charset="-120"/>
                          <a:ea typeface="標楷體" panose="03000509000000000000" pitchFamily="65" charset="-120"/>
                        </a:rPr>
                        <a:t>0.41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5" name="圖片 4"/>
          <p:cNvPicPr>
            <a:picLocks noChangeAspect="1"/>
          </p:cNvPicPr>
          <p:nvPr/>
        </p:nvPicPr>
        <p:blipFill>
          <a:blip r:embed="rId2"/>
          <a:stretch>
            <a:fillRect/>
          </a:stretch>
        </p:blipFill>
        <p:spPr>
          <a:xfrm>
            <a:off x="1223963" y="1148557"/>
            <a:ext cx="2198687" cy="1470025"/>
          </a:xfrm>
          <a:prstGeom prst="rect">
            <a:avLst/>
          </a:prstGeom>
        </p:spPr>
      </p:pic>
      <p:pic>
        <p:nvPicPr>
          <p:cNvPr id="6" name="圖片 5"/>
          <p:cNvPicPr>
            <a:picLocks noChangeAspect="1"/>
          </p:cNvPicPr>
          <p:nvPr/>
        </p:nvPicPr>
        <p:blipFill>
          <a:blip r:embed="rId3"/>
          <a:stretch>
            <a:fillRect/>
          </a:stretch>
        </p:blipFill>
        <p:spPr>
          <a:xfrm>
            <a:off x="1157288" y="2946400"/>
            <a:ext cx="2144712" cy="944563"/>
          </a:xfrm>
          <a:prstGeom prst="rect">
            <a:avLst/>
          </a:prstGeom>
        </p:spPr>
      </p:pic>
      <p:pic>
        <p:nvPicPr>
          <p:cNvPr id="7" name="圖片 6"/>
          <p:cNvPicPr>
            <a:picLocks noChangeAspect="1"/>
          </p:cNvPicPr>
          <p:nvPr/>
        </p:nvPicPr>
        <p:blipFill>
          <a:blip r:embed="rId3"/>
          <a:stretch>
            <a:fillRect/>
          </a:stretch>
        </p:blipFill>
        <p:spPr>
          <a:xfrm>
            <a:off x="1157288" y="4172744"/>
            <a:ext cx="2144712" cy="946150"/>
          </a:xfrm>
          <a:prstGeom prst="rect">
            <a:avLst/>
          </a:prstGeom>
        </p:spPr>
      </p:pic>
      <p:pic>
        <p:nvPicPr>
          <p:cNvPr id="8" name="圖片 7"/>
          <p:cNvPicPr>
            <a:picLocks noChangeAspect="1"/>
          </p:cNvPicPr>
          <p:nvPr/>
        </p:nvPicPr>
        <p:blipFill>
          <a:blip r:embed="rId3"/>
          <a:stretch>
            <a:fillRect/>
          </a:stretch>
        </p:blipFill>
        <p:spPr>
          <a:xfrm>
            <a:off x="1157287" y="5445125"/>
            <a:ext cx="2144713" cy="946150"/>
          </a:xfrm>
          <a:prstGeom prst="rect">
            <a:avLst/>
          </a:prstGeom>
        </p:spPr>
      </p:pic>
      <p:pic>
        <p:nvPicPr>
          <p:cNvPr id="9" name="圖片 8"/>
          <p:cNvPicPr>
            <a:picLocks noChangeAspect="1"/>
          </p:cNvPicPr>
          <p:nvPr/>
        </p:nvPicPr>
        <p:blipFill>
          <a:blip r:embed="rId4"/>
          <a:stretch>
            <a:fillRect/>
          </a:stretch>
        </p:blipFill>
        <p:spPr>
          <a:xfrm>
            <a:off x="5308599" y="5677693"/>
            <a:ext cx="3496735" cy="713582"/>
          </a:xfrm>
          <a:prstGeom prst="rect">
            <a:avLst/>
          </a:prstGeom>
        </p:spPr>
      </p:pic>
      <p:pic>
        <p:nvPicPr>
          <p:cNvPr id="10" name="圖片 9"/>
          <p:cNvPicPr>
            <a:picLocks noChangeAspect="1"/>
          </p:cNvPicPr>
          <p:nvPr/>
        </p:nvPicPr>
        <p:blipFill>
          <a:blip r:embed="rId5"/>
          <a:stretch>
            <a:fillRect/>
          </a:stretch>
        </p:blipFill>
        <p:spPr>
          <a:xfrm>
            <a:off x="5238750" y="4319852"/>
            <a:ext cx="3567116" cy="799042"/>
          </a:xfrm>
          <a:prstGeom prst="rect">
            <a:avLst/>
          </a:prstGeom>
        </p:spPr>
      </p:pic>
      <p:pic>
        <p:nvPicPr>
          <p:cNvPr id="11" name="圖片 10"/>
          <p:cNvPicPr>
            <a:picLocks noChangeAspect="1"/>
          </p:cNvPicPr>
          <p:nvPr/>
        </p:nvPicPr>
        <p:blipFill>
          <a:blip r:embed="rId6"/>
          <a:stretch>
            <a:fillRect/>
          </a:stretch>
        </p:blipFill>
        <p:spPr>
          <a:xfrm>
            <a:off x="5238750" y="2987148"/>
            <a:ext cx="3552298" cy="903816"/>
          </a:xfrm>
          <a:prstGeom prst="rect">
            <a:avLst/>
          </a:prstGeom>
        </p:spPr>
      </p:pic>
      <p:pic>
        <p:nvPicPr>
          <p:cNvPr id="12" name="圖片 11"/>
          <p:cNvPicPr>
            <a:picLocks noChangeAspect="1"/>
          </p:cNvPicPr>
          <p:nvPr/>
        </p:nvPicPr>
        <p:blipFill>
          <a:blip r:embed="rId7"/>
          <a:stretch>
            <a:fillRect/>
          </a:stretch>
        </p:blipFill>
        <p:spPr>
          <a:xfrm>
            <a:off x="5238750" y="1342496"/>
            <a:ext cx="3494885" cy="791104"/>
          </a:xfrm>
          <a:prstGeom prst="rect">
            <a:avLst/>
          </a:prstGeom>
        </p:spPr>
      </p:pic>
      <p:sp>
        <p:nvSpPr>
          <p:cNvPr id="13" name="標題 1">
            <a:extLst>
              <a:ext uri="{FF2B5EF4-FFF2-40B4-BE49-F238E27FC236}">
                <a16:creationId xmlns="" xmlns:a16="http://schemas.microsoft.com/office/drawing/2014/main" id="{F2F81A50-8DAF-4B90-93F6-132355039C00}"/>
              </a:ext>
            </a:extLst>
          </p:cNvPr>
          <p:cNvSpPr>
            <a:spLocks noGrp="1"/>
          </p:cNvSpPr>
          <p:nvPr>
            <p:ph type="title"/>
          </p:nvPr>
        </p:nvSpPr>
        <p:spPr>
          <a:xfrm>
            <a:off x="5142442" y="124621"/>
            <a:ext cx="5505450" cy="511441"/>
          </a:xfrm>
          <a:solidFill>
            <a:schemeClr val="accent4">
              <a:lumMod val="20000"/>
              <a:lumOff val="80000"/>
            </a:schemeClr>
          </a:solidFill>
        </p:spPr>
        <p:txBody>
          <a:bodyPr>
            <a:normAutofit/>
          </a:bodyPr>
          <a:lstStyle/>
          <a:p>
            <a:pPr algn="ctr"/>
            <a:r>
              <a:rPr lang="zh-TW" altLang="en-US" sz="2400" b="1" dirty="0">
                <a:latin typeface="微軟正黑體" panose="020B0604030504040204" pitchFamily="34" charset="-120"/>
                <a:ea typeface="微軟正黑體" panose="020B0604030504040204" pitchFamily="34" charset="-120"/>
              </a:rPr>
              <a:t>水平</a:t>
            </a:r>
            <a:r>
              <a:rPr lang="zh-TW" altLang="en-US" sz="2400" b="1" dirty="0" smtClean="0">
                <a:latin typeface="微軟正黑體" panose="020B0604030504040204" pitchFamily="34" charset="-120"/>
                <a:ea typeface="微軟正黑體" panose="020B0604030504040204" pitchFamily="34" charset="-120"/>
              </a:rPr>
              <a:t>桁架之腹桿角度變化控制分析</a:t>
            </a:r>
            <a:endParaRPr lang="zh-TW" altLang="en-US" sz="2400" b="1" dirty="0">
              <a:latin typeface="微軟正黑體" panose="020B0604030504040204" pitchFamily="34" charset="-120"/>
              <a:ea typeface="微軟正黑體" panose="020B0604030504040204" pitchFamily="34" charset="-120"/>
            </a:endParaRPr>
          </a:p>
        </p:txBody>
      </p:sp>
      <p:sp>
        <p:nvSpPr>
          <p:cNvPr id="14" name="副標題 2"/>
          <p:cNvSpPr txBox="1">
            <a:spLocks/>
          </p:cNvSpPr>
          <p:nvPr/>
        </p:nvSpPr>
        <p:spPr>
          <a:xfrm>
            <a:off x="323852" y="101601"/>
            <a:ext cx="6400800" cy="8278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solidFill>
                  <a:prstClr val="black"/>
                </a:solidFill>
                <a:latin typeface="標楷體" panose="03000509000000000000" pitchFamily="65" charset="-120"/>
                <a:ea typeface="標楷體" panose="03000509000000000000" pitchFamily="65" charset="-120"/>
              </a:rPr>
              <a:t>2</a:t>
            </a:r>
            <a:r>
              <a:rPr lang="zh-TW" altLang="en-US" dirty="0" smtClean="0">
                <a:solidFill>
                  <a:prstClr val="black"/>
                </a:solidFill>
                <a:latin typeface="標楷體" panose="03000509000000000000" pitchFamily="65" charset="-120"/>
                <a:ea typeface="標楷體" panose="03000509000000000000" pitchFamily="65" charset="-120"/>
              </a:rPr>
              <a:t>、</a:t>
            </a:r>
            <a:r>
              <a:rPr lang="zh-TW" altLang="en-US" dirty="0" smtClean="0">
                <a:solidFill>
                  <a:prstClr val="black"/>
                </a:solidFill>
                <a:latin typeface="標楷體" panose="03000509000000000000" pitchFamily="65" charset="-120"/>
                <a:ea typeface="標楷體" panose="03000509000000000000" pitchFamily="65" charset="-120"/>
              </a:rPr>
              <a:t>桁架腹桿角度變化控制</a:t>
            </a:r>
            <a:endParaRPr lang="en-US" altLang="zh-TW" dirty="0" smtClean="0">
              <a:solidFill>
                <a:prstClr val="black"/>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55710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p:cNvPicPr>
            <a:picLocks noChangeAspect="1"/>
          </p:cNvPicPr>
          <p:nvPr/>
        </p:nvPicPr>
        <p:blipFill>
          <a:blip r:embed="rId2"/>
          <a:stretch>
            <a:fillRect/>
          </a:stretch>
        </p:blipFill>
        <p:spPr>
          <a:xfrm>
            <a:off x="3413843" y="5102508"/>
            <a:ext cx="8505034" cy="1364967"/>
          </a:xfrm>
          <a:prstGeom prst="rect">
            <a:avLst/>
          </a:prstGeom>
        </p:spPr>
      </p:pic>
      <p:pic>
        <p:nvPicPr>
          <p:cNvPr id="23" name="圖片 22"/>
          <p:cNvPicPr>
            <a:picLocks noChangeAspect="1"/>
          </p:cNvPicPr>
          <p:nvPr/>
        </p:nvPicPr>
        <p:blipFill>
          <a:blip r:embed="rId3"/>
          <a:stretch>
            <a:fillRect/>
          </a:stretch>
        </p:blipFill>
        <p:spPr>
          <a:xfrm>
            <a:off x="3339193" y="3642034"/>
            <a:ext cx="8727284" cy="1596718"/>
          </a:xfrm>
          <a:prstGeom prst="rect">
            <a:avLst/>
          </a:prstGeom>
        </p:spPr>
      </p:pic>
      <p:pic>
        <p:nvPicPr>
          <p:cNvPr id="31" name="圖片 30"/>
          <p:cNvPicPr>
            <a:picLocks noChangeAspect="1"/>
          </p:cNvPicPr>
          <p:nvPr/>
        </p:nvPicPr>
        <p:blipFill>
          <a:blip r:embed="rId4"/>
          <a:stretch>
            <a:fillRect/>
          </a:stretch>
        </p:blipFill>
        <p:spPr>
          <a:xfrm>
            <a:off x="3429696" y="1998681"/>
            <a:ext cx="8643938" cy="1868012"/>
          </a:xfrm>
          <a:prstGeom prst="rect">
            <a:avLst/>
          </a:prstGeom>
        </p:spPr>
      </p:pic>
      <p:pic>
        <p:nvPicPr>
          <p:cNvPr id="32" name="圖片 31"/>
          <p:cNvPicPr>
            <a:picLocks noChangeAspect="1"/>
          </p:cNvPicPr>
          <p:nvPr/>
        </p:nvPicPr>
        <p:blipFill>
          <a:blip r:embed="rId5"/>
          <a:stretch>
            <a:fillRect/>
          </a:stretch>
        </p:blipFill>
        <p:spPr>
          <a:xfrm>
            <a:off x="3414056" y="707969"/>
            <a:ext cx="8763000" cy="1587520"/>
          </a:xfrm>
          <a:prstGeom prst="rect">
            <a:avLst/>
          </a:prstGeom>
        </p:spPr>
      </p:pic>
      <p:sp>
        <p:nvSpPr>
          <p:cNvPr id="34" name="圓角矩形 33"/>
          <p:cNvSpPr/>
          <p:nvPr/>
        </p:nvSpPr>
        <p:spPr>
          <a:xfrm>
            <a:off x="2742073" y="2736410"/>
            <a:ext cx="485775" cy="392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prstClr val="white"/>
                </a:solidFill>
              </a:rPr>
              <a:t>B</a:t>
            </a:r>
            <a:endParaRPr lang="zh-TW" altLang="en-US" dirty="0">
              <a:solidFill>
                <a:prstClr val="white"/>
              </a:solidFill>
            </a:endParaRPr>
          </a:p>
        </p:txBody>
      </p:sp>
      <p:sp>
        <p:nvSpPr>
          <p:cNvPr id="37" name="圓角矩形 36"/>
          <p:cNvSpPr/>
          <p:nvPr/>
        </p:nvSpPr>
        <p:spPr>
          <a:xfrm>
            <a:off x="2725269" y="1346189"/>
            <a:ext cx="485775" cy="392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prstClr val="white"/>
                </a:solidFill>
              </a:rPr>
              <a:t>A</a:t>
            </a:r>
            <a:endParaRPr lang="zh-TW" altLang="en-US" dirty="0">
              <a:solidFill>
                <a:prstClr val="white"/>
              </a:solidFill>
            </a:endParaRPr>
          </a:p>
        </p:txBody>
      </p:sp>
      <p:sp>
        <p:nvSpPr>
          <p:cNvPr id="38" name="圓角矩形 37"/>
          <p:cNvSpPr/>
          <p:nvPr/>
        </p:nvSpPr>
        <p:spPr>
          <a:xfrm>
            <a:off x="2742073" y="4126631"/>
            <a:ext cx="485775" cy="392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prstClr val="white"/>
                </a:solidFill>
              </a:rPr>
              <a:t>C</a:t>
            </a:r>
            <a:endParaRPr lang="zh-TW" altLang="en-US" dirty="0">
              <a:solidFill>
                <a:prstClr val="white"/>
              </a:solidFill>
            </a:endParaRPr>
          </a:p>
        </p:txBody>
      </p:sp>
      <p:sp>
        <p:nvSpPr>
          <p:cNvPr id="39" name="圓角矩形 38"/>
          <p:cNvSpPr/>
          <p:nvPr/>
        </p:nvSpPr>
        <p:spPr>
          <a:xfrm>
            <a:off x="2675338" y="5392438"/>
            <a:ext cx="485775" cy="392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prstClr val="white"/>
                </a:solidFill>
              </a:rPr>
              <a:t>D</a:t>
            </a:r>
            <a:endParaRPr lang="zh-TW" altLang="en-US" dirty="0">
              <a:solidFill>
                <a:prstClr val="white"/>
              </a:solidFill>
            </a:endParaRPr>
          </a:p>
        </p:txBody>
      </p:sp>
      <p:pic>
        <p:nvPicPr>
          <p:cNvPr id="40" name="圖片 39"/>
          <p:cNvPicPr>
            <a:picLocks noChangeAspect="1"/>
          </p:cNvPicPr>
          <p:nvPr/>
        </p:nvPicPr>
        <p:blipFill>
          <a:blip r:embed="rId6"/>
          <a:stretch>
            <a:fillRect/>
          </a:stretch>
        </p:blipFill>
        <p:spPr>
          <a:xfrm>
            <a:off x="361664" y="915772"/>
            <a:ext cx="2199909" cy="1469469"/>
          </a:xfrm>
          <a:prstGeom prst="rect">
            <a:avLst/>
          </a:prstGeom>
        </p:spPr>
      </p:pic>
      <p:pic>
        <p:nvPicPr>
          <p:cNvPr id="41" name="圖片 40"/>
          <p:cNvPicPr>
            <a:picLocks noChangeAspect="1"/>
          </p:cNvPicPr>
          <p:nvPr/>
        </p:nvPicPr>
        <p:blipFill>
          <a:blip r:embed="rId7"/>
          <a:stretch>
            <a:fillRect/>
          </a:stretch>
        </p:blipFill>
        <p:spPr>
          <a:xfrm>
            <a:off x="349643" y="2531428"/>
            <a:ext cx="2145206" cy="945480"/>
          </a:xfrm>
          <a:prstGeom prst="rect">
            <a:avLst/>
          </a:prstGeom>
        </p:spPr>
      </p:pic>
      <p:pic>
        <p:nvPicPr>
          <p:cNvPr id="42" name="圖片 41"/>
          <p:cNvPicPr>
            <a:picLocks noChangeAspect="1"/>
          </p:cNvPicPr>
          <p:nvPr/>
        </p:nvPicPr>
        <p:blipFill>
          <a:blip r:embed="rId7"/>
          <a:stretch>
            <a:fillRect/>
          </a:stretch>
        </p:blipFill>
        <p:spPr>
          <a:xfrm>
            <a:off x="349643" y="3885090"/>
            <a:ext cx="2145206" cy="945480"/>
          </a:xfrm>
          <a:prstGeom prst="rect">
            <a:avLst/>
          </a:prstGeom>
        </p:spPr>
      </p:pic>
      <p:pic>
        <p:nvPicPr>
          <p:cNvPr id="43" name="圖片 42"/>
          <p:cNvPicPr>
            <a:picLocks noChangeAspect="1"/>
          </p:cNvPicPr>
          <p:nvPr/>
        </p:nvPicPr>
        <p:blipFill>
          <a:blip r:embed="rId7"/>
          <a:stretch>
            <a:fillRect/>
          </a:stretch>
        </p:blipFill>
        <p:spPr>
          <a:xfrm>
            <a:off x="306867" y="5238752"/>
            <a:ext cx="2145206" cy="945480"/>
          </a:xfrm>
          <a:prstGeom prst="rect">
            <a:avLst/>
          </a:prstGeom>
        </p:spPr>
      </p:pic>
      <p:sp>
        <p:nvSpPr>
          <p:cNvPr id="14" name="標題 1">
            <a:extLst>
              <a:ext uri="{FF2B5EF4-FFF2-40B4-BE49-F238E27FC236}">
                <a16:creationId xmlns="" xmlns:a16="http://schemas.microsoft.com/office/drawing/2014/main" id="{F2F81A50-8DAF-4B90-93F6-132355039C00}"/>
              </a:ext>
            </a:extLst>
          </p:cNvPr>
          <p:cNvSpPr>
            <a:spLocks noGrp="1"/>
          </p:cNvSpPr>
          <p:nvPr>
            <p:ph type="title"/>
          </p:nvPr>
        </p:nvSpPr>
        <p:spPr>
          <a:xfrm>
            <a:off x="4381500" y="94102"/>
            <a:ext cx="5505450" cy="666750"/>
          </a:xfrm>
          <a:solidFill>
            <a:schemeClr val="accent4">
              <a:lumMod val="20000"/>
              <a:lumOff val="80000"/>
            </a:schemeClr>
          </a:solidFill>
        </p:spPr>
        <p:txBody>
          <a:bodyPr>
            <a:normAutofit/>
          </a:bodyPr>
          <a:lstStyle/>
          <a:p>
            <a:pPr algn="ctr"/>
            <a:r>
              <a:rPr lang="zh-TW" altLang="en-US" sz="2400" b="1" dirty="0">
                <a:latin typeface="微軟正黑體" panose="020B0604030504040204" pitchFamily="34" charset="-120"/>
                <a:ea typeface="微軟正黑體" panose="020B0604030504040204" pitchFamily="34" charset="-120"/>
              </a:rPr>
              <a:t>水平</a:t>
            </a:r>
            <a:r>
              <a:rPr lang="zh-TW" altLang="en-US" sz="2400" b="1" dirty="0" smtClean="0">
                <a:latin typeface="微軟正黑體" panose="020B0604030504040204" pitchFamily="34" charset="-120"/>
                <a:ea typeface="微軟正黑體" panose="020B0604030504040204" pitchFamily="34" charset="-120"/>
              </a:rPr>
              <a:t>桁架之腹桿角度變化控制分析</a:t>
            </a:r>
            <a:endParaRPr lang="zh-TW" altLang="en-US" sz="2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955906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881569" y="5340481"/>
            <a:ext cx="8914386" cy="1517519"/>
          </a:xfrm>
          <a:prstGeom prst="rect">
            <a:avLst/>
          </a:prstGeom>
        </p:spPr>
      </p:pic>
      <p:pic>
        <p:nvPicPr>
          <p:cNvPr id="5" name="圖片 4"/>
          <p:cNvPicPr>
            <a:picLocks noChangeAspect="1"/>
          </p:cNvPicPr>
          <p:nvPr/>
        </p:nvPicPr>
        <p:blipFill>
          <a:blip r:embed="rId3"/>
          <a:stretch>
            <a:fillRect/>
          </a:stretch>
        </p:blipFill>
        <p:spPr>
          <a:xfrm>
            <a:off x="719136" y="3695189"/>
            <a:ext cx="8914386" cy="1491467"/>
          </a:xfrm>
          <a:prstGeom prst="rect">
            <a:avLst/>
          </a:prstGeom>
        </p:spPr>
      </p:pic>
      <p:pic>
        <p:nvPicPr>
          <p:cNvPr id="6" name="圖片 5"/>
          <p:cNvPicPr>
            <a:picLocks noChangeAspect="1"/>
          </p:cNvPicPr>
          <p:nvPr/>
        </p:nvPicPr>
        <p:blipFill>
          <a:blip r:embed="rId4"/>
          <a:stretch>
            <a:fillRect/>
          </a:stretch>
        </p:blipFill>
        <p:spPr>
          <a:xfrm>
            <a:off x="771523" y="1834487"/>
            <a:ext cx="8809612" cy="1706877"/>
          </a:xfrm>
          <a:prstGeom prst="rect">
            <a:avLst/>
          </a:prstGeom>
        </p:spPr>
      </p:pic>
      <p:pic>
        <p:nvPicPr>
          <p:cNvPr id="16" name="圖片 15"/>
          <p:cNvPicPr>
            <a:picLocks noChangeAspect="1"/>
          </p:cNvPicPr>
          <p:nvPr/>
        </p:nvPicPr>
        <p:blipFill>
          <a:blip r:embed="rId5"/>
          <a:stretch>
            <a:fillRect/>
          </a:stretch>
        </p:blipFill>
        <p:spPr>
          <a:xfrm>
            <a:off x="551803" y="270036"/>
            <a:ext cx="9324975" cy="1473245"/>
          </a:xfrm>
          <a:prstGeom prst="rect">
            <a:avLst/>
          </a:prstGeom>
        </p:spPr>
      </p:pic>
      <p:sp>
        <p:nvSpPr>
          <p:cNvPr id="17" name="圓角矩形 16"/>
          <p:cNvSpPr/>
          <p:nvPr/>
        </p:nvSpPr>
        <p:spPr>
          <a:xfrm>
            <a:off x="302553" y="2393510"/>
            <a:ext cx="485775" cy="392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prstClr val="white"/>
                </a:solidFill>
              </a:rPr>
              <a:t>B</a:t>
            </a:r>
            <a:endParaRPr lang="zh-TW" altLang="en-US" dirty="0">
              <a:solidFill>
                <a:prstClr val="white"/>
              </a:solidFill>
            </a:endParaRPr>
          </a:p>
        </p:txBody>
      </p:sp>
      <p:sp>
        <p:nvSpPr>
          <p:cNvPr id="18" name="圓角矩形 17"/>
          <p:cNvSpPr/>
          <p:nvPr/>
        </p:nvSpPr>
        <p:spPr>
          <a:xfrm>
            <a:off x="285749" y="803264"/>
            <a:ext cx="485775" cy="392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prstClr val="white"/>
                </a:solidFill>
              </a:rPr>
              <a:t>A</a:t>
            </a:r>
            <a:endParaRPr lang="zh-TW" altLang="en-US" dirty="0">
              <a:solidFill>
                <a:prstClr val="white"/>
              </a:solidFill>
            </a:endParaRPr>
          </a:p>
        </p:txBody>
      </p:sp>
      <p:sp>
        <p:nvSpPr>
          <p:cNvPr id="19" name="圓角矩形 18"/>
          <p:cNvSpPr/>
          <p:nvPr/>
        </p:nvSpPr>
        <p:spPr>
          <a:xfrm>
            <a:off x="308916" y="4172914"/>
            <a:ext cx="485775" cy="392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prstClr val="white"/>
                </a:solidFill>
              </a:rPr>
              <a:t>C</a:t>
            </a:r>
            <a:endParaRPr lang="zh-TW" altLang="en-US" dirty="0">
              <a:solidFill>
                <a:prstClr val="white"/>
              </a:solidFill>
            </a:endParaRPr>
          </a:p>
        </p:txBody>
      </p:sp>
      <p:sp>
        <p:nvSpPr>
          <p:cNvPr id="20" name="圓角矩形 19"/>
          <p:cNvSpPr/>
          <p:nvPr/>
        </p:nvSpPr>
        <p:spPr>
          <a:xfrm>
            <a:off x="285748" y="5756041"/>
            <a:ext cx="485775" cy="392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prstClr val="white"/>
                </a:solidFill>
              </a:rPr>
              <a:t>D</a:t>
            </a:r>
            <a:endParaRPr lang="zh-TW" altLang="en-US" dirty="0">
              <a:solidFill>
                <a:prstClr val="white"/>
              </a:solidFill>
            </a:endParaRPr>
          </a:p>
        </p:txBody>
      </p:sp>
      <p:sp>
        <p:nvSpPr>
          <p:cNvPr id="22" name="圓角矩形 21"/>
          <p:cNvSpPr/>
          <p:nvPr/>
        </p:nvSpPr>
        <p:spPr>
          <a:xfrm>
            <a:off x="9523985" y="809821"/>
            <a:ext cx="765002" cy="606436"/>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white"/>
                </a:solidFill>
              </a:rPr>
              <a:t>元件</a:t>
            </a:r>
            <a:r>
              <a:rPr lang="en-US" altLang="zh-TW" b="1" dirty="0" smtClean="0">
                <a:solidFill>
                  <a:prstClr val="white"/>
                </a:solidFill>
              </a:rPr>
              <a:t>23</a:t>
            </a:r>
            <a:r>
              <a:rPr lang="zh-TW" altLang="en-US" b="1" dirty="0" smtClean="0">
                <a:solidFill>
                  <a:prstClr val="white"/>
                </a:solidFill>
              </a:rPr>
              <a:t>支</a:t>
            </a:r>
            <a:endParaRPr lang="zh-TW" altLang="en-US" b="1" dirty="0">
              <a:solidFill>
                <a:prstClr val="white"/>
              </a:solidFill>
            </a:endParaRPr>
          </a:p>
        </p:txBody>
      </p:sp>
      <p:sp>
        <p:nvSpPr>
          <p:cNvPr id="25" name="圓角矩形 24"/>
          <p:cNvSpPr/>
          <p:nvPr/>
        </p:nvSpPr>
        <p:spPr>
          <a:xfrm>
            <a:off x="9579890" y="2355410"/>
            <a:ext cx="705121" cy="606436"/>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white"/>
                </a:solidFill>
              </a:rPr>
              <a:t>元件</a:t>
            </a:r>
            <a:endParaRPr lang="en-US" altLang="zh-TW" b="1" dirty="0" smtClean="0">
              <a:solidFill>
                <a:prstClr val="white"/>
              </a:solidFill>
            </a:endParaRPr>
          </a:p>
          <a:p>
            <a:pPr algn="ctr"/>
            <a:r>
              <a:rPr lang="en-US" altLang="zh-TW" b="1" dirty="0" smtClean="0">
                <a:solidFill>
                  <a:prstClr val="white"/>
                </a:solidFill>
              </a:rPr>
              <a:t>24</a:t>
            </a:r>
            <a:r>
              <a:rPr lang="zh-TW" altLang="en-US" b="1" dirty="0" smtClean="0">
                <a:solidFill>
                  <a:prstClr val="white"/>
                </a:solidFill>
              </a:rPr>
              <a:t>支</a:t>
            </a:r>
            <a:endParaRPr lang="zh-TW" altLang="en-US" b="1" dirty="0">
              <a:solidFill>
                <a:prstClr val="white"/>
              </a:solidFill>
            </a:endParaRPr>
          </a:p>
        </p:txBody>
      </p:sp>
      <p:sp>
        <p:nvSpPr>
          <p:cNvPr id="26" name="圓角矩形 25"/>
          <p:cNvSpPr/>
          <p:nvPr/>
        </p:nvSpPr>
        <p:spPr>
          <a:xfrm>
            <a:off x="9579890" y="4099604"/>
            <a:ext cx="705121" cy="606436"/>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white"/>
                </a:solidFill>
              </a:rPr>
              <a:t>元件</a:t>
            </a:r>
            <a:endParaRPr lang="en-US" altLang="zh-TW" b="1" dirty="0" smtClean="0">
              <a:solidFill>
                <a:prstClr val="white"/>
              </a:solidFill>
            </a:endParaRPr>
          </a:p>
          <a:p>
            <a:pPr algn="ctr"/>
            <a:r>
              <a:rPr lang="en-US" altLang="zh-TW" b="1" dirty="0" smtClean="0">
                <a:solidFill>
                  <a:prstClr val="white"/>
                </a:solidFill>
              </a:rPr>
              <a:t>20</a:t>
            </a:r>
            <a:r>
              <a:rPr lang="zh-TW" altLang="en-US" b="1" dirty="0" smtClean="0">
                <a:solidFill>
                  <a:prstClr val="white"/>
                </a:solidFill>
              </a:rPr>
              <a:t>支</a:t>
            </a:r>
            <a:endParaRPr lang="zh-TW" altLang="en-US" b="1" dirty="0">
              <a:solidFill>
                <a:prstClr val="white"/>
              </a:solidFill>
            </a:endParaRPr>
          </a:p>
        </p:txBody>
      </p:sp>
      <p:sp>
        <p:nvSpPr>
          <p:cNvPr id="27" name="圓角矩形 26"/>
          <p:cNvSpPr/>
          <p:nvPr/>
        </p:nvSpPr>
        <p:spPr>
          <a:xfrm>
            <a:off x="9650743" y="5584819"/>
            <a:ext cx="704693" cy="606436"/>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white"/>
                </a:solidFill>
              </a:rPr>
              <a:t>元件</a:t>
            </a:r>
            <a:endParaRPr lang="en-US" altLang="zh-TW" b="1" dirty="0" smtClean="0">
              <a:solidFill>
                <a:prstClr val="white"/>
              </a:solidFill>
            </a:endParaRPr>
          </a:p>
          <a:p>
            <a:pPr algn="ctr"/>
            <a:r>
              <a:rPr lang="en-US" altLang="zh-TW" b="1" dirty="0" smtClean="0">
                <a:solidFill>
                  <a:prstClr val="white"/>
                </a:solidFill>
              </a:rPr>
              <a:t>16</a:t>
            </a:r>
            <a:r>
              <a:rPr lang="zh-TW" altLang="en-US" b="1" dirty="0" smtClean="0">
                <a:solidFill>
                  <a:prstClr val="white"/>
                </a:solidFill>
              </a:rPr>
              <a:t>支</a:t>
            </a:r>
            <a:endParaRPr lang="zh-TW" altLang="en-US" b="1" dirty="0">
              <a:solidFill>
                <a:prstClr val="white"/>
              </a:solidFill>
            </a:endParaRPr>
          </a:p>
        </p:txBody>
      </p:sp>
      <p:sp>
        <p:nvSpPr>
          <p:cNvPr id="32" name="圓角矩形 31"/>
          <p:cNvSpPr/>
          <p:nvPr/>
        </p:nvSpPr>
        <p:spPr>
          <a:xfrm>
            <a:off x="11148506" y="803264"/>
            <a:ext cx="938719" cy="6064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white"/>
                </a:solidFill>
              </a:rPr>
              <a:t>應力比</a:t>
            </a:r>
            <a:r>
              <a:rPr lang="en-US" altLang="zh-TW" b="1" dirty="0" smtClean="0">
                <a:solidFill>
                  <a:prstClr val="white"/>
                </a:solidFill>
              </a:rPr>
              <a:t>0.53</a:t>
            </a:r>
            <a:endParaRPr lang="zh-TW" altLang="en-US" b="1" dirty="0">
              <a:solidFill>
                <a:prstClr val="white"/>
              </a:solidFill>
            </a:endParaRPr>
          </a:p>
        </p:txBody>
      </p:sp>
      <p:sp>
        <p:nvSpPr>
          <p:cNvPr id="33" name="圓角矩形 32"/>
          <p:cNvSpPr/>
          <p:nvPr/>
        </p:nvSpPr>
        <p:spPr>
          <a:xfrm>
            <a:off x="11172318" y="2337804"/>
            <a:ext cx="959004" cy="6064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white"/>
                </a:solidFill>
              </a:rPr>
              <a:t>應力比</a:t>
            </a:r>
            <a:r>
              <a:rPr lang="en-US" altLang="zh-TW" b="1" dirty="0" smtClean="0">
                <a:solidFill>
                  <a:prstClr val="white"/>
                </a:solidFill>
              </a:rPr>
              <a:t>0.43</a:t>
            </a:r>
            <a:endParaRPr lang="zh-TW" altLang="en-US" b="1" dirty="0">
              <a:solidFill>
                <a:prstClr val="white"/>
              </a:solidFill>
            </a:endParaRPr>
          </a:p>
        </p:txBody>
      </p:sp>
      <p:sp>
        <p:nvSpPr>
          <p:cNvPr id="34" name="圓角矩形 33"/>
          <p:cNvSpPr/>
          <p:nvPr/>
        </p:nvSpPr>
        <p:spPr>
          <a:xfrm>
            <a:off x="11191368" y="4099604"/>
            <a:ext cx="979289" cy="6064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white"/>
                </a:solidFill>
              </a:rPr>
              <a:t>應力比</a:t>
            </a:r>
            <a:r>
              <a:rPr lang="en-US" altLang="zh-TW" b="1" dirty="0" smtClean="0">
                <a:solidFill>
                  <a:prstClr val="white"/>
                </a:solidFill>
              </a:rPr>
              <a:t>0.41</a:t>
            </a:r>
            <a:endParaRPr lang="zh-TW" altLang="en-US" b="1" dirty="0">
              <a:solidFill>
                <a:prstClr val="white"/>
              </a:solidFill>
            </a:endParaRPr>
          </a:p>
        </p:txBody>
      </p:sp>
      <p:sp>
        <p:nvSpPr>
          <p:cNvPr id="35" name="圓角矩形 34"/>
          <p:cNvSpPr/>
          <p:nvPr/>
        </p:nvSpPr>
        <p:spPr>
          <a:xfrm>
            <a:off x="11222236" y="5558186"/>
            <a:ext cx="979289" cy="6064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white"/>
                </a:solidFill>
              </a:rPr>
              <a:t>應力比</a:t>
            </a:r>
            <a:r>
              <a:rPr lang="en-US" altLang="zh-TW" b="1" dirty="0" smtClean="0">
                <a:solidFill>
                  <a:prstClr val="white"/>
                </a:solidFill>
              </a:rPr>
              <a:t>0.41</a:t>
            </a:r>
            <a:endParaRPr lang="zh-TW" altLang="en-US" b="1" dirty="0">
              <a:solidFill>
                <a:prstClr val="white"/>
              </a:solidFill>
            </a:endParaRPr>
          </a:p>
        </p:txBody>
      </p:sp>
      <p:sp>
        <p:nvSpPr>
          <p:cNvPr id="36" name="圓角矩形 35"/>
          <p:cNvSpPr/>
          <p:nvPr/>
        </p:nvSpPr>
        <p:spPr>
          <a:xfrm>
            <a:off x="10333124" y="809821"/>
            <a:ext cx="756733" cy="606436"/>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white"/>
                </a:solidFill>
              </a:rPr>
              <a:t>重量</a:t>
            </a:r>
            <a:r>
              <a:rPr lang="en-US" altLang="zh-TW" b="1" dirty="0" smtClean="0">
                <a:solidFill>
                  <a:prstClr val="white"/>
                </a:solidFill>
              </a:rPr>
              <a:t>71kg</a:t>
            </a:r>
            <a:endParaRPr lang="zh-TW" altLang="en-US" b="1" dirty="0">
              <a:solidFill>
                <a:prstClr val="white"/>
              </a:solidFill>
            </a:endParaRPr>
          </a:p>
        </p:txBody>
      </p:sp>
      <p:sp>
        <p:nvSpPr>
          <p:cNvPr id="37" name="圓角矩形 36"/>
          <p:cNvSpPr/>
          <p:nvPr/>
        </p:nvSpPr>
        <p:spPr>
          <a:xfrm>
            <a:off x="10358435" y="2337804"/>
            <a:ext cx="756733" cy="606436"/>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white"/>
                </a:solidFill>
              </a:rPr>
              <a:t>重量</a:t>
            </a:r>
            <a:r>
              <a:rPr lang="en-US" altLang="zh-TW" b="1" dirty="0" smtClean="0">
                <a:solidFill>
                  <a:prstClr val="white"/>
                </a:solidFill>
              </a:rPr>
              <a:t>69kg</a:t>
            </a:r>
            <a:endParaRPr lang="zh-TW" altLang="en-US" b="1" dirty="0">
              <a:solidFill>
                <a:prstClr val="white"/>
              </a:solidFill>
            </a:endParaRPr>
          </a:p>
        </p:txBody>
      </p:sp>
      <p:sp>
        <p:nvSpPr>
          <p:cNvPr id="38" name="圓角矩形 37"/>
          <p:cNvSpPr/>
          <p:nvPr/>
        </p:nvSpPr>
        <p:spPr>
          <a:xfrm>
            <a:off x="10391773" y="4099604"/>
            <a:ext cx="756733" cy="606436"/>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white"/>
                </a:solidFill>
              </a:rPr>
              <a:t>重量</a:t>
            </a:r>
            <a:r>
              <a:rPr lang="en-US" altLang="zh-TW" b="1" dirty="0" smtClean="0">
                <a:solidFill>
                  <a:prstClr val="white"/>
                </a:solidFill>
              </a:rPr>
              <a:t>66kg</a:t>
            </a:r>
            <a:endParaRPr lang="zh-TW" altLang="en-US" b="1" dirty="0">
              <a:solidFill>
                <a:prstClr val="white"/>
              </a:solidFill>
            </a:endParaRPr>
          </a:p>
        </p:txBody>
      </p:sp>
      <p:sp>
        <p:nvSpPr>
          <p:cNvPr id="39" name="圓角矩形 38"/>
          <p:cNvSpPr/>
          <p:nvPr/>
        </p:nvSpPr>
        <p:spPr>
          <a:xfrm>
            <a:off x="10434635" y="5584819"/>
            <a:ext cx="756733" cy="606436"/>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white"/>
                </a:solidFill>
              </a:rPr>
              <a:t>重量</a:t>
            </a:r>
            <a:r>
              <a:rPr lang="en-US" altLang="zh-TW" b="1" dirty="0" smtClean="0">
                <a:solidFill>
                  <a:prstClr val="white"/>
                </a:solidFill>
              </a:rPr>
              <a:t>63kg</a:t>
            </a:r>
            <a:endParaRPr lang="zh-TW" altLang="en-US" b="1" dirty="0">
              <a:solidFill>
                <a:prstClr val="white"/>
              </a:solidFill>
            </a:endParaRPr>
          </a:p>
        </p:txBody>
      </p:sp>
      <p:sp>
        <p:nvSpPr>
          <p:cNvPr id="23" name="標題 1">
            <a:extLst>
              <a:ext uri="{FF2B5EF4-FFF2-40B4-BE49-F238E27FC236}">
                <a16:creationId xmlns="" xmlns:a16="http://schemas.microsoft.com/office/drawing/2014/main" id="{F2F81A50-8DAF-4B90-93F6-132355039C00}"/>
              </a:ext>
            </a:extLst>
          </p:cNvPr>
          <p:cNvSpPr>
            <a:spLocks noGrp="1"/>
          </p:cNvSpPr>
          <p:nvPr>
            <p:ph type="title"/>
          </p:nvPr>
        </p:nvSpPr>
        <p:spPr>
          <a:xfrm>
            <a:off x="0" y="124798"/>
            <a:ext cx="4191000" cy="470473"/>
          </a:xfrm>
          <a:solidFill>
            <a:schemeClr val="accent4">
              <a:lumMod val="20000"/>
              <a:lumOff val="80000"/>
            </a:schemeClr>
          </a:solidFill>
        </p:spPr>
        <p:txBody>
          <a:bodyPr>
            <a:normAutofit/>
          </a:bodyPr>
          <a:lstStyle/>
          <a:p>
            <a:r>
              <a:rPr lang="zh-TW" altLang="en-US" sz="2400" b="1" dirty="0">
                <a:latin typeface="微軟正黑體" panose="020B0604030504040204" pitchFamily="34" charset="-120"/>
                <a:ea typeface="微軟正黑體" panose="020B0604030504040204" pitchFamily="34" charset="-120"/>
              </a:rPr>
              <a:t>水平</a:t>
            </a:r>
            <a:r>
              <a:rPr lang="zh-TW" altLang="en-US" sz="2400" b="1" dirty="0" smtClean="0">
                <a:latin typeface="微軟正黑體" panose="020B0604030504040204" pitchFamily="34" charset="-120"/>
                <a:ea typeface="微軟正黑體" panose="020B0604030504040204" pitchFamily="34" charset="-120"/>
              </a:rPr>
              <a:t>桁架之腹桿角度控制分析</a:t>
            </a:r>
            <a:endParaRPr lang="zh-TW" altLang="en-US" sz="2400" b="1" dirty="0">
              <a:latin typeface="微軟正黑體" panose="020B0604030504040204" pitchFamily="34" charset="-120"/>
              <a:ea typeface="微軟正黑體" panose="020B0604030504040204" pitchFamily="34" charset="-120"/>
            </a:endParaRPr>
          </a:p>
        </p:txBody>
      </p:sp>
      <p:sp>
        <p:nvSpPr>
          <p:cNvPr id="24" name="標題 1">
            <a:extLst>
              <a:ext uri="{FF2B5EF4-FFF2-40B4-BE49-F238E27FC236}">
                <a16:creationId xmlns="" xmlns:a16="http://schemas.microsoft.com/office/drawing/2014/main" id="{F2F81A50-8DAF-4B90-93F6-132355039C00}"/>
              </a:ext>
            </a:extLst>
          </p:cNvPr>
          <p:cNvSpPr txBox="1">
            <a:spLocks/>
          </p:cNvSpPr>
          <p:nvPr/>
        </p:nvSpPr>
        <p:spPr>
          <a:xfrm>
            <a:off x="6953251" y="97001"/>
            <a:ext cx="5133974" cy="470473"/>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2400" b="1" dirty="0" smtClean="0">
                <a:solidFill>
                  <a:prstClr val="black"/>
                </a:solidFill>
                <a:latin typeface="微軟正黑體" panose="020B0604030504040204" pitchFamily="34" charset="-120"/>
                <a:ea typeface="微軟正黑體" panose="020B0604030504040204" pitchFamily="34" charset="-120"/>
              </a:rPr>
              <a:t>元件數</a:t>
            </a:r>
            <a:r>
              <a:rPr lang="en-US" altLang="zh-TW" sz="2400" b="1" dirty="0" smtClean="0">
                <a:solidFill>
                  <a:prstClr val="black"/>
                </a:solidFill>
                <a:latin typeface="微軟正黑體" panose="020B0604030504040204" pitchFamily="34" charset="-120"/>
                <a:ea typeface="微軟正黑體" panose="020B0604030504040204" pitchFamily="34" charset="-120"/>
              </a:rPr>
              <a:t>/</a:t>
            </a:r>
            <a:r>
              <a:rPr lang="zh-TW" altLang="en-US" sz="2400" b="1" dirty="0" smtClean="0">
                <a:solidFill>
                  <a:prstClr val="black"/>
                </a:solidFill>
                <a:latin typeface="微軟正黑體" panose="020B0604030504040204" pitchFamily="34" charset="-120"/>
                <a:ea typeface="微軟正黑體" panose="020B0604030504040204" pitchFamily="34" charset="-120"/>
              </a:rPr>
              <a:t>重量</a:t>
            </a:r>
            <a:r>
              <a:rPr lang="en-US" altLang="zh-TW" sz="2400" b="1" dirty="0" smtClean="0">
                <a:solidFill>
                  <a:prstClr val="black"/>
                </a:solidFill>
                <a:latin typeface="微軟正黑體" panose="020B0604030504040204" pitchFamily="34" charset="-120"/>
                <a:ea typeface="微軟正黑體" panose="020B0604030504040204" pitchFamily="34" charset="-120"/>
              </a:rPr>
              <a:t>/</a:t>
            </a:r>
            <a:r>
              <a:rPr lang="zh-TW" altLang="en-US" sz="2400" b="1" dirty="0" smtClean="0">
                <a:solidFill>
                  <a:prstClr val="black"/>
                </a:solidFill>
                <a:latin typeface="微軟正黑體" panose="020B0604030504040204" pitchFamily="34" charset="-120"/>
                <a:ea typeface="微軟正黑體" panose="020B0604030504040204" pitchFamily="34" charset="-120"/>
              </a:rPr>
              <a:t>應力</a:t>
            </a:r>
            <a:r>
              <a:rPr lang="zh-TW" altLang="en-US" sz="2400" b="1" dirty="0">
                <a:solidFill>
                  <a:prstClr val="black"/>
                </a:solidFill>
                <a:latin typeface="微軟正黑體" panose="020B0604030504040204" pitchFamily="34" charset="-120"/>
                <a:ea typeface="微軟正黑體" panose="020B0604030504040204" pitchFamily="34" charset="-120"/>
              </a:rPr>
              <a:t>比</a:t>
            </a:r>
            <a:r>
              <a:rPr lang="zh-TW" altLang="en-US" sz="2400" b="1" dirty="0" smtClean="0">
                <a:solidFill>
                  <a:prstClr val="black"/>
                </a:solidFill>
                <a:latin typeface="微軟正黑體" panose="020B0604030504040204" pitchFamily="34" charset="-120"/>
                <a:ea typeface="微軟正黑體" panose="020B0604030504040204" pitchFamily="34" charset="-120"/>
              </a:rPr>
              <a:t>分析</a:t>
            </a:r>
            <a:endParaRPr lang="zh-TW" altLang="en-US" sz="2400" b="1" dirty="0">
              <a:solidFill>
                <a:prstClr val="black"/>
              </a:solidFill>
              <a:latin typeface="微軟正黑體" panose="020B0604030504040204" pitchFamily="34" charset="-120"/>
              <a:ea typeface="微軟正黑體" panose="020B0604030504040204" pitchFamily="34" charset="-120"/>
            </a:endParaRPr>
          </a:p>
        </p:txBody>
      </p:sp>
      <p:sp>
        <p:nvSpPr>
          <p:cNvPr id="2" name="向右箭號 1"/>
          <p:cNvSpPr/>
          <p:nvPr/>
        </p:nvSpPr>
        <p:spPr>
          <a:xfrm>
            <a:off x="6424936" y="143158"/>
            <a:ext cx="428625" cy="370502"/>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Tree>
    <p:extLst>
      <p:ext uri="{BB962C8B-B14F-4D97-AF65-F5344CB8AC3E}">
        <p14:creationId xmlns:p14="http://schemas.microsoft.com/office/powerpoint/2010/main" val="19985035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33</a:t>
            </a:fld>
            <a:endParaRPr lang="zh-TW" altLang="en-US">
              <a:solidFill>
                <a:prstClr val="black">
                  <a:tint val="75000"/>
                </a:prstClr>
              </a:solidFill>
            </a:endParaRPr>
          </a:p>
        </p:txBody>
      </p:sp>
      <p:pic>
        <p:nvPicPr>
          <p:cNvPr id="5" name="圖片 4">
            <a:extLst>
              <a:ext uri="{FF2B5EF4-FFF2-40B4-BE49-F238E27FC236}">
                <a16:creationId xmlns:a16="http://schemas.microsoft.com/office/drawing/2014/main" xmlns="" id="{CE55C6D0-1650-456F-9343-321B793C6A6D}"/>
              </a:ext>
            </a:extLst>
          </p:cNvPr>
          <p:cNvPicPr>
            <a:picLocks noChangeAspect="1"/>
          </p:cNvPicPr>
          <p:nvPr/>
        </p:nvPicPr>
        <p:blipFill rotWithShape="1">
          <a:blip r:embed="rId2"/>
          <a:srcRect t="37560"/>
          <a:stretch/>
        </p:blipFill>
        <p:spPr>
          <a:xfrm>
            <a:off x="5136269" y="878638"/>
            <a:ext cx="6942223" cy="884465"/>
          </a:xfrm>
          <a:prstGeom prst="rect">
            <a:avLst/>
          </a:prstGeom>
        </p:spPr>
      </p:pic>
      <p:graphicFrame>
        <p:nvGraphicFramePr>
          <p:cNvPr id="6" name="表格 5"/>
          <p:cNvGraphicFramePr>
            <a:graphicFrameLocks noGrp="1"/>
          </p:cNvGraphicFramePr>
          <p:nvPr/>
        </p:nvGraphicFramePr>
        <p:xfrm>
          <a:off x="274637" y="1247774"/>
          <a:ext cx="4724400" cy="5334000"/>
        </p:xfrm>
        <a:graphic>
          <a:graphicData uri="http://schemas.openxmlformats.org/drawingml/2006/table">
            <a:tbl>
              <a:tblPr/>
              <a:tblGrid>
                <a:gridCol w="609600"/>
                <a:gridCol w="1346200"/>
                <a:gridCol w="2768600"/>
              </a:tblGrid>
              <a:tr h="543086">
                <a:tc>
                  <a:txBody>
                    <a:bodyPr/>
                    <a:lstStyle/>
                    <a:p>
                      <a:pPr algn="ctr" rtl="0" fontAlgn="ctr"/>
                      <a:r>
                        <a:rPr lang="en-US" sz="1800" b="1" i="0" u="none" strike="noStrike" dirty="0">
                          <a:solidFill>
                            <a:srgbClr val="000000"/>
                          </a:solidFill>
                          <a:effectLst/>
                          <a:latin typeface="標楷體" panose="03000509000000000000" pitchFamily="65" charset="-120"/>
                          <a:ea typeface="標楷體" panose="03000509000000000000" pitchFamily="65" charset="-120"/>
                        </a:rPr>
                        <a:t>CASE</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dirty="0">
                          <a:solidFill>
                            <a:srgbClr val="000000"/>
                          </a:solidFill>
                          <a:effectLst/>
                          <a:latin typeface="標楷體" panose="03000509000000000000" pitchFamily="65" charset="-120"/>
                          <a:ea typeface="標楷體" panose="03000509000000000000" pitchFamily="65" charset="-120"/>
                        </a:rPr>
                        <a:t>變化</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dirty="0">
                          <a:solidFill>
                            <a:srgbClr val="000000"/>
                          </a:solidFill>
                          <a:effectLst/>
                          <a:latin typeface="標楷體" panose="03000509000000000000" pitchFamily="65" charset="-120"/>
                          <a:ea typeface="標楷體" panose="03000509000000000000" pitchFamily="65" charset="-120"/>
                        </a:rPr>
                        <a:t>桁架形式尺寸</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r>
              <a:tr h="753424">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1</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原型</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dirty="0">
                          <a:solidFill>
                            <a:srgbClr val="000000"/>
                          </a:solidFill>
                          <a:effectLst/>
                          <a:latin typeface="標楷體" panose="03000509000000000000" pitchFamily="65" charset="-120"/>
                          <a:ea typeface="標楷體" panose="03000509000000000000" pitchFamily="65" charset="-120"/>
                        </a:rPr>
                      </a:b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腹桿</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2.3mm</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53424">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2</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腹桿變薄</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dirty="0">
                          <a:solidFill>
                            <a:srgbClr val="000000"/>
                          </a:solidFill>
                          <a:effectLst/>
                          <a:latin typeface="標楷體" panose="03000509000000000000" pitchFamily="65" charset="-120"/>
                          <a:ea typeface="標楷體" panose="03000509000000000000" pitchFamily="65" charset="-120"/>
                        </a:rPr>
                      </a:b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腹桿</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1.6mm</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1392">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3</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腹桿變小</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dirty="0">
                          <a:solidFill>
                            <a:srgbClr val="000000"/>
                          </a:solidFill>
                          <a:effectLst/>
                          <a:latin typeface="標楷體" panose="03000509000000000000" pitchFamily="65" charset="-120"/>
                          <a:ea typeface="標楷體" panose="03000509000000000000" pitchFamily="65" charset="-120"/>
                        </a:rPr>
                      </a:b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腹桿</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C75x50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1.6mm</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53424">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4</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腹桿角度</a:t>
                      </a:r>
                      <a:br>
                        <a:rPr lang="zh-TW" altLang="en-US"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全部變大</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dirty="0">
                          <a:solidFill>
                            <a:srgbClr val="000000"/>
                          </a:solidFill>
                          <a:effectLst/>
                          <a:latin typeface="標楷體" panose="03000509000000000000" pitchFamily="65" charset="-120"/>
                          <a:ea typeface="標楷體" panose="03000509000000000000" pitchFamily="65" charset="-120"/>
                        </a:rPr>
                      </a:b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腹桿頂角改為</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126</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度</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53424">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5</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腹桿角度</a:t>
                      </a:r>
                      <a:br>
                        <a:rPr lang="zh-TW" altLang="en-US"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部分變大</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100x50</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部分腹桿頂角改為</a:t>
                      </a:r>
                      <a:r>
                        <a:rPr lang="en-US" altLang="zh-TW" sz="1800" b="0" i="0" u="none" strike="noStrike">
                          <a:solidFill>
                            <a:srgbClr val="000000"/>
                          </a:solidFill>
                          <a:effectLst/>
                          <a:latin typeface="標楷體" panose="03000509000000000000" pitchFamily="65" charset="-120"/>
                          <a:ea typeface="標楷體" panose="03000509000000000000" pitchFamily="65" charset="-120"/>
                        </a:rPr>
                        <a:t>126</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度</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25826">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6</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部分腹桿</a:t>
                      </a:r>
                      <a:br>
                        <a:rPr lang="zh-TW" altLang="en-US"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角度變大</a:t>
                      </a:r>
                      <a:r>
                        <a:rPr lang="en-US" altLang="zh-TW" sz="1800" b="0" i="0" u="none" strike="noStrike">
                          <a:solidFill>
                            <a:srgbClr val="000000"/>
                          </a:solidFill>
                          <a:effectLst/>
                          <a:latin typeface="標楷體" panose="03000509000000000000" pitchFamily="65" charset="-120"/>
                          <a:ea typeface="標楷體" panose="03000509000000000000" pitchFamily="65" charset="-120"/>
                        </a:rPr>
                        <a:t>,</a:t>
                      </a:r>
                      <a:br>
                        <a:rPr lang="en-US" altLang="zh-TW"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下弦變薄</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上弦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dirty="0">
                          <a:solidFill>
                            <a:srgbClr val="000000"/>
                          </a:solidFill>
                          <a:effectLst/>
                          <a:latin typeface="標楷體" panose="03000509000000000000" pitchFamily="65" charset="-120"/>
                          <a:ea typeface="標楷體" panose="03000509000000000000" pitchFamily="65" charset="-120"/>
                        </a:rPr>
                      </a:b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部分腹桿頂角改為</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126</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度</a:t>
                      </a:r>
                      <a:br>
                        <a:rPr lang="zh-TW" altLang="en-US" sz="1800" b="0" i="0" u="none" strike="noStrike" dirty="0">
                          <a:solidFill>
                            <a:srgbClr val="000000"/>
                          </a:solidFill>
                          <a:effectLst/>
                          <a:latin typeface="標楷體" panose="03000509000000000000" pitchFamily="65" charset="-120"/>
                          <a:ea typeface="標楷體" panose="03000509000000000000" pitchFamily="65" charset="-120"/>
                        </a:rPr>
                      </a:b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下弦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厚度為</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2mm</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7" name="矩形 6"/>
          <p:cNvSpPr/>
          <p:nvPr/>
        </p:nvSpPr>
        <p:spPr>
          <a:xfrm>
            <a:off x="32338" y="683230"/>
            <a:ext cx="5109091" cy="461665"/>
          </a:xfrm>
          <a:prstGeom prst="rect">
            <a:avLst/>
          </a:prstGeom>
          <a:solidFill>
            <a:schemeClr val="accent4">
              <a:lumMod val="20000"/>
              <a:lumOff val="80000"/>
            </a:schemeClr>
          </a:solidFill>
          <a:ln>
            <a:solidFill>
              <a:schemeClr val="accent4">
                <a:lumMod val="20000"/>
                <a:lumOff val="80000"/>
              </a:schemeClr>
            </a:solidFill>
          </a:ln>
        </p:spPr>
        <p:txBody>
          <a:bodyPr wrap="none">
            <a:spAutoFit/>
          </a:bodyPr>
          <a:lstStyle/>
          <a:p>
            <a:r>
              <a:rPr lang="zh-TW" altLang="en-US" sz="2400" b="1" dirty="0" smtClean="0">
                <a:solidFill>
                  <a:prstClr val="black"/>
                </a:solidFill>
                <a:latin typeface="標楷體" panose="03000509000000000000" pitchFamily="65" charset="-120"/>
                <a:ea typeface="標楷體" panose="03000509000000000000" pitchFamily="65" charset="-120"/>
              </a:rPr>
              <a:t>桁架</a:t>
            </a:r>
            <a:r>
              <a:rPr lang="zh-TW" altLang="en-US" sz="2400" b="1" dirty="0">
                <a:solidFill>
                  <a:prstClr val="black"/>
                </a:solidFill>
                <a:latin typeface="標楷體" panose="03000509000000000000" pitchFamily="65" charset="-120"/>
                <a:ea typeface="標楷體" panose="03000509000000000000" pitchFamily="65" charset="-120"/>
              </a:rPr>
              <a:t>上下弦與腹</a:t>
            </a:r>
            <a:r>
              <a:rPr lang="zh-TW" altLang="en-US" sz="2400" b="1" dirty="0" smtClean="0">
                <a:solidFill>
                  <a:prstClr val="black"/>
                </a:solidFill>
                <a:latin typeface="標楷體" panose="03000509000000000000" pitchFamily="65" charset="-120"/>
                <a:ea typeface="標楷體" panose="03000509000000000000" pitchFamily="65" charset="-120"/>
              </a:rPr>
              <a:t>桿形式尺寸變化設計</a:t>
            </a:r>
            <a:endParaRPr lang="zh-TW" altLang="en-US" sz="2400" b="1" dirty="0">
              <a:solidFill>
                <a:prstClr val="black"/>
              </a:solidFill>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xmlns="" id="{31119C8B-2143-4AED-A8FE-ABA045D4536F}"/>
              </a:ext>
            </a:extLst>
          </p:cNvPr>
          <p:cNvPicPr>
            <a:picLocks noChangeAspect="1"/>
          </p:cNvPicPr>
          <p:nvPr/>
        </p:nvPicPr>
        <p:blipFill>
          <a:blip r:embed="rId3"/>
          <a:stretch>
            <a:fillRect/>
          </a:stretch>
        </p:blipFill>
        <p:spPr>
          <a:xfrm>
            <a:off x="5068094" y="1644928"/>
            <a:ext cx="6941341" cy="1029057"/>
          </a:xfrm>
          <a:prstGeom prst="rect">
            <a:avLst/>
          </a:prstGeom>
        </p:spPr>
      </p:pic>
      <p:pic>
        <p:nvPicPr>
          <p:cNvPr id="9" name="圖片 8">
            <a:extLst>
              <a:ext uri="{FF2B5EF4-FFF2-40B4-BE49-F238E27FC236}">
                <a16:creationId xmlns:a16="http://schemas.microsoft.com/office/drawing/2014/main" xmlns="" id="{E54674BC-0A5E-4FFB-8FC2-D34E2735F46A}"/>
              </a:ext>
            </a:extLst>
          </p:cNvPr>
          <p:cNvPicPr>
            <a:picLocks noChangeAspect="1"/>
          </p:cNvPicPr>
          <p:nvPr/>
        </p:nvPicPr>
        <p:blipFill>
          <a:blip r:embed="rId4"/>
          <a:stretch>
            <a:fillRect/>
          </a:stretch>
        </p:blipFill>
        <p:spPr>
          <a:xfrm>
            <a:off x="5107384" y="2529393"/>
            <a:ext cx="7006432" cy="961509"/>
          </a:xfrm>
          <a:prstGeom prst="rect">
            <a:avLst/>
          </a:prstGeom>
        </p:spPr>
      </p:pic>
      <p:pic>
        <p:nvPicPr>
          <p:cNvPr id="10" name="圖片 9">
            <a:extLst>
              <a:ext uri="{FF2B5EF4-FFF2-40B4-BE49-F238E27FC236}">
                <a16:creationId xmlns:a16="http://schemas.microsoft.com/office/drawing/2014/main" xmlns="" id="{4B9DD875-F05F-47FD-912B-634187EA35B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107384" y="3322101"/>
            <a:ext cx="7006432" cy="1018772"/>
          </a:xfrm>
          <a:prstGeom prst="rect">
            <a:avLst/>
          </a:prstGeom>
        </p:spPr>
      </p:pic>
      <p:pic>
        <p:nvPicPr>
          <p:cNvPr id="11" name="圖片 10">
            <a:extLst>
              <a:ext uri="{FF2B5EF4-FFF2-40B4-BE49-F238E27FC236}">
                <a16:creationId xmlns:a16="http://schemas.microsoft.com/office/drawing/2014/main" xmlns="" id="{59962638-8E83-4852-A8EA-B7B3E639117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99447" y="4095836"/>
            <a:ext cx="7022306" cy="1037745"/>
          </a:xfrm>
          <a:prstGeom prst="rect">
            <a:avLst/>
          </a:prstGeom>
        </p:spPr>
      </p:pic>
      <p:pic>
        <p:nvPicPr>
          <p:cNvPr id="12" name="圖片 11">
            <a:extLst>
              <a:ext uri="{FF2B5EF4-FFF2-40B4-BE49-F238E27FC236}">
                <a16:creationId xmlns:a16="http://schemas.microsoft.com/office/drawing/2014/main" xmlns="" id="{9CFD0A4D-F9D4-4E93-9A3C-B18D6E6068B9}"/>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036740" y="4945807"/>
            <a:ext cx="7147720" cy="1046028"/>
          </a:xfrm>
          <a:prstGeom prst="rect">
            <a:avLst/>
          </a:prstGeom>
        </p:spPr>
      </p:pic>
      <p:pic>
        <p:nvPicPr>
          <p:cNvPr id="13" name="圖片 12"/>
          <p:cNvPicPr>
            <a:picLocks noChangeAspect="1"/>
          </p:cNvPicPr>
          <p:nvPr/>
        </p:nvPicPr>
        <p:blipFill>
          <a:blip r:embed="rId8">
            <a:clrChange>
              <a:clrFrom>
                <a:srgbClr val="FFFFFF"/>
              </a:clrFrom>
              <a:clrTo>
                <a:srgbClr val="FFFFFF">
                  <a:alpha val="0"/>
                </a:srgbClr>
              </a:clrTo>
            </a:clrChange>
          </a:blip>
          <a:stretch>
            <a:fillRect/>
          </a:stretch>
        </p:blipFill>
        <p:spPr>
          <a:xfrm>
            <a:off x="5141430" y="5645887"/>
            <a:ext cx="6938340" cy="1075588"/>
          </a:xfrm>
          <a:prstGeom prst="rect">
            <a:avLst/>
          </a:prstGeom>
        </p:spPr>
      </p:pic>
      <p:sp>
        <p:nvSpPr>
          <p:cNvPr id="14" name="副標題 2"/>
          <p:cNvSpPr txBox="1">
            <a:spLocks/>
          </p:cNvSpPr>
          <p:nvPr/>
        </p:nvSpPr>
        <p:spPr>
          <a:xfrm>
            <a:off x="2636837" y="86181"/>
            <a:ext cx="64008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solidFill>
                  <a:prstClr val="black"/>
                </a:solidFill>
                <a:latin typeface="標楷體" panose="03000509000000000000" pitchFamily="65" charset="-120"/>
                <a:ea typeface="標楷體" panose="03000509000000000000" pitchFamily="65" charset="-120"/>
              </a:rPr>
              <a:t>3</a:t>
            </a:r>
            <a:r>
              <a:rPr lang="zh-TW" altLang="en-US" dirty="0" smtClean="0">
                <a:solidFill>
                  <a:prstClr val="black"/>
                </a:solidFill>
                <a:latin typeface="標楷體" panose="03000509000000000000" pitchFamily="65" charset="-120"/>
                <a:ea typeface="標楷體" panose="03000509000000000000" pitchFamily="65" charset="-120"/>
              </a:rPr>
              <a:t>、</a:t>
            </a:r>
            <a:r>
              <a:rPr lang="zh-TW" altLang="en-US" dirty="0" smtClean="0">
                <a:solidFill>
                  <a:prstClr val="black"/>
                </a:solidFill>
                <a:latin typeface="標楷體" panose="03000509000000000000" pitchFamily="65" charset="-120"/>
                <a:ea typeface="標楷體" panose="03000509000000000000" pitchFamily="65" charset="-120"/>
              </a:rPr>
              <a:t>桁架上下弦與腹桿尺寸變化控制</a:t>
            </a:r>
            <a:endParaRPr lang="zh-TW" altLang="en-US" dirty="0">
              <a:solidFill>
                <a:prstClr val="black"/>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630313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34</a:t>
            </a:fld>
            <a:endParaRPr lang="zh-TW" altLang="en-US">
              <a:solidFill>
                <a:prstClr val="black">
                  <a:tint val="75000"/>
                </a:prstClr>
              </a:solidFill>
            </a:endParaRPr>
          </a:p>
        </p:txBody>
      </p:sp>
      <p:graphicFrame>
        <p:nvGraphicFramePr>
          <p:cNvPr id="3" name="表格 2"/>
          <p:cNvGraphicFramePr>
            <a:graphicFrameLocks noGrp="1"/>
          </p:cNvGraphicFramePr>
          <p:nvPr/>
        </p:nvGraphicFramePr>
        <p:xfrm>
          <a:off x="590551" y="1149350"/>
          <a:ext cx="10601324" cy="4433415"/>
        </p:xfrm>
        <a:graphic>
          <a:graphicData uri="http://schemas.openxmlformats.org/drawingml/2006/table">
            <a:tbl>
              <a:tblPr/>
              <a:tblGrid>
                <a:gridCol w="618480"/>
                <a:gridCol w="1365809"/>
                <a:gridCol w="2808931"/>
                <a:gridCol w="1494659"/>
                <a:gridCol w="1365809"/>
                <a:gridCol w="1301385"/>
                <a:gridCol w="1646251"/>
              </a:tblGrid>
              <a:tr h="548360">
                <a:tc>
                  <a:txBody>
                    <a:bodyPr/>
                    <a:lstStyle/>
                    <a:p>
                      <a:pPr algn="ctr" rtl="0" fontAlgn="ctr"/>
                      <a:r>
                        <a:rPr lang="en-US" sz="1800" b="1" i="0" u="none" strike="noStrike" dirty="0">
                          <a:solidFill>
                            <a:srgbClr val="000000"/>
                          </a:solidFill>
                          <a:effectLst/>
                          <a:latin typeface="標楷體" panose="03000509000000000000" pitchFamily="65" charset="-120"/>
                          <a:ea typeface="標楷體" panose="03000509000000000000" pitchFamily="65" charset="-120"/>
                        </a:rPr>
                        <a:t>CASE</a:t>
                      </a:r>
                    </a:p>
                  </a:txBody>
                  <a:tcPr marL="5077" marR="5077" marT="5077"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dirty="0">
                          <a:solidFill>
                            <a:srgbClr val="000000"/>
                          </a:solidFill>
                          <a:effectLst/>
                          <a:latin typeface="標楷體" panose="03000509000000000000" pitchFamily="65" charset="-120"/>
                          <a:ea typeface="標楷體" panose="03000509000000000000" pitchFamily="65" charset="-120"/>
                        </a:rPr>
                        <a:t>變化</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dirty="0">
                          <a:solidFill>
                            <a:srgbClr val="000000"/>
                          </a:solidFill>
                          <a:effectLst/>
                          <a:latin typeface="標楷體" panose="03000509000000000000" pitchFamily="65" charset="-120"/>
                          <a:ea typeface="標楷體" panose="03000509000000000000" pitchFamily="65" charset="-120"/>
                        </a:rPr>
                        <a:t>桁架形式尺寸</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上弦最大</a:t>
                      </a:r>
                      <a:br>
                        <a:rPr lang="zh-TW" altLang="en-US" sz="1800" b="1" i="0" u="none" strike="noStrike">
                          <a:solidFill>
                            <a:srgbClr val="000000"/>
                          </a:solidFill>
                          <a:effectLst/>
                          <a:latin typeface="標楷體" panose="03000509000000000000" pitchFamily="65" charset="-120"/>
                          <a:ea typeface="標楷體" panose="03000509000000000000" pitchFamily="65" charset="-120"/>
                        </a:rPr>
                      </a:br>
                      <a:r>
                        <a:rPr lang="zh-TW" altLang="en-US" sz="1800" b="1" i="0" u="none" strike="noStrike">
                          <a:solidFill>
                            <a:srgbClr val="000000"/>
                          </a:solidFill>
                          <a:effectLst/>
                          <a:latin typeface="標楷體" panose="03000509000000000000" pitchFamily="65" charset="-120"/>
                          <a:ea typeface="標楷體" panose="03000509000000000000" pitchFamily="65" charset="-120"/>
                        </a:rPr>
                        <a:t>應力</a:t>
                      </a:r>
                      <a:r>
                        <a:rPr lang="en-US" altLang="zh-TW" sz="1800" b="1" i="0" u="none" strike="noStrike">
                          <a:solidFill>
                            <a:srgbClr val="000000"/>
                          </a:solidFill>
                          <a:effectLst/>
                          <a:latin typeface="標楷體" panose="03000509000000000000" pitchFamily="65" charset="-120"/>
                          <a:ea typeface="標楷體" panose="03000509000000000000" pitchFamily="65" charset="-120"/>
                        </a:rPr>
                        <a:t>(</a:t>
                      </a:r>
                      <a:r>
                        <a:rPr lang="en-US" sz="1800" b="1" i="0" u="none" strike="noStrike">
                          <a:solidFill>
                            <a:srgbClr val="000000"/>
                          </a:solidFill>
                          <a:effectLst/>
                          <a:latin typeface="標楷體" panose="03000509000000000000" pitchFamily="65" charset="-120"/>
                          <a:ea typeface="標楷體" panose="03000509000000000000" pitchFamily="65" charset="-120"/>
                        </a:rPr>
                        <a:t>MPa)</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腹桿最大</a:t>
                      </a:r>
                      <a:br>
                        <a:rPr lang="zh-TW" altLang="en-US" sz="1800" b="1" i="0" u="none" strike="noStrike">
                          <a:solidFill>
                            <a:srgbClr val="000000"/>
                          </a:solidFill>
                          <a:effectLst/>
                          <a:latin typeface="標楷體" panose="03000509000000000000" pitchFamily="65" charset="-120"/>
                          <a:ea typeface="標楷體" panose="03000509000000000000" pitchFamily="65" charset="-120"/>
                        </a:rPr>
                      </a:br>
                      <a:r>
                        <a:rPr lang="zh-TW" altLang="en-US" sz="1800" b="1" i="0" u="none" strike="noStrike">
                          <a:solidFill>
                            <a:srgbClr val="000000"/>
                          </a:solidFill>
                          <a:effectLst/>
                          <a:latin typeface="標楷體" panose="03000509000000000000" pitchFamily="65" charset="-120"/>
                          <a:ea typeface="標楷體" panose="03000509000000000000" pitchFamily="65" charset="-120"/>
                        </a:rPr>
                        <a:t>應力</a:t>
                      </a:r>
                      <a:r>
                        <a:rPr lang="en-US" altLang="zh-TW" sz="1800" b="1" i="0" u="none" strike="noStrike">
                          <a:solidFill>
                            <a:srgbClr val="000000"/>
                          </a:solidFill>
                          <a:effectLst/>
                          <a:latin typeface="標楷體" panose="03000509000000000000" pitchFamily="65" charset="-120"/>
                          <a:ea typeface="標楷體" panose="03000509000000000000" pitchFamily="65" charset="-120"/>
                        </a:rPr>
                        <a:t>(MPa)</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下弦最大</a:t>
                      </a:r>
                      <a:br>
                        <a:rPr lang="zh-TW" altLang="en-US" sz="1800" b="1" i="0" u="none" strike="noStrike">
                          <a:solidFill>
                            <a:srgbClr val="000000"/>
                          </a:solidFill>
                          <a:effectLst/>
                          <a:latin typeface="標楷體" panose="03000509000000000000" pitchFamily="65" charset="-120"/>
                          <a:ea typeface="標楷體" panose="03000509000000000000" pitchFamily="65" charset="-120"/>
                        </a:rPr>
                      </a:br>
                      <a:r>
                        <a:rPr lang="zh-TW" altLang="en-US" sz="1800" b="1" i="0" u="none" strike="noStrike">
                          <a:solidFill>
                            <a:srgbClr val="000000"/>
                          </a:solidFill>
                          <a:effectLst/>
                          <a:latin typeface="標楷體" panose="03000509000000000000" pitchFamily="65" charset="-120"/>
                          <a:ea typeface="標楷體" panose="03000509000000000000" pitchFamily="65" charset="-120"/>
                        </a:rPr>
                        <a:t>應力</a:t>
                      </a:r>
                      <a:r>
                        <a:rPr lang="en-US" altLang="zh-TW" sz="1800" b="1" i="0" u="none" strike="noStrike">
                          <a:solidFill>
                            <a:srgbClr val="000000"/>
                          </a:solidFill>
                          <a:effectLst/>
                          <a:latin typeface="標楷體" panose="03000509000000000000" pitchFamily="65" charset="-120"/>
                          <a:ea typeface="標楷體" panose="03000509000000000000" pitchFamily="65" charset="-120"/>
                        </a:rPr>
                        <a:t>(</a:t>
                      </a:r>
                      <a:r>
                        <a:rPr lang="en-US" sz="1800" b="1" i="0" u="none" strike="noStrike">
                          <a:solidFill>
                            <a:srgbClr val="000000"/>
                          </a:solidFill>
                          <a:effectLst/>
                          <a:latin typeface="標楷體" panose="03000509000000000000" pitchFamily="65" charset="-120"/>
                          <a:ea typeface="標楷體" panose="03000509000000000000" pitchFamily="65" charset="-120"/>
                        </a:rPr>
                        <a:t>MPa)</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材料總重</a:t>
                      </a:r>
                      <a:r>
                        <a:rPr lang="en-US" altLang="zh-TW" sz="1800" b="1" i="0" u="none" strike="noStrike">
                          <a:solidFill>
                            <a:srgbClr val="000000"/>
                          </a:solidFill>
                          <a:effectLst/>
                          <a:latin typeface="標楷體" panose="03000509000000000000" pitchFamily="65" charset="-120"/>
                          <a:ea typeface="標楷體" panose="03000509000000000000" pitchFamily="65" charset="-120"/>
                        </a:rPr>
                        <a:t>(</a:t>
                      </a:r>
                      <a:r>
                        <a:rPr lang="en-US" sz="1800" b="1" i="0" u="none" strike="noStrike">
                          <a:solidFill>
                            <a:srgbClr val="000000"/>
                          </a:solidFill>
                          <a:effectLst/>
                          <a:latin typeface="標楷體" panose="03000509000000000000" pitchFamily="65" charset="-120"/>
                          <a:ea typeface="標楷體" panose="03000509000000000000" pitchFamily="65" charset="-120"/>
                        </a:rPr>
                        <a:t>Kg)</a:t>
                      </a:r>
                    </a:p>
                  </a:txBody>
                  <a:tcPr marL="5077" marR="5077" marT="5077"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r>
              <a:tr h="533128">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1</a:t>
                      </a:r>
                    </a:p>
                  </a:txBody>
                  <a:tcPr marL="5077" marR="5077" marT="5077"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原型</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a:t>
                      </a:r>
                      <a:r>
                        <a:rPr lang="en-US" altLang="zh-TW" sz="1800" b="0" i="0" u="none" strike="noStrike">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2.3mm</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336.42</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71.82</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190.2</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112.18</a:t>
                      </a:r>
                    </a:p>
                  </a:txBody>
                  <a:tcPr marL="5077" marR="5077" marT="5077"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9134">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2</a:t>
                      </a:r>
                    </a:p>
                  </a:txBody>
                  <a:tcPr marL="5077" marR="5077" marT="5077"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腹桿變薄</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a:t>
                      </a:r>
                      <a:r>
                        <a:rPr lang="en-US" altLang="zh-TW" sz="1800" b="0" i="0" u="none" strike="noStrike">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1.6mm</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336.69</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100.1</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189.81</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97.87</a:t>
                      </a:r>
                    </a:p>
                  </a:txBody>
                  <a:tcPr marL="5077" marR="5077" marT="5077"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7586">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3</a:t>
                      </a:r>
                    </a:p>
                  </a:txBody>
                  <a:tcPr marL="5077" marR="5077" marT="5077"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腹桿變小</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100x50</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a:t>
                      </a:r>
                      <a:r>
                        <a:rPr lang="en-US" altLang="zh-TW" sz="1800" b="0" i="0" u="none" strike="noStrike">
                          <a:solidFill>
                            <a:srgbClr val="000000"/>
                          </a:solidFill>
                          <a:effectLst/>
                          <a:latin typeface="標楷體" panose="03000509000000000000" pitchFamily="65" charset="-120"/>
                          <a:ea typeface="標楷體" panose="03000509000000000000" pitchFamily="65" charset="-120"/>
                        </a:rPr>
                        <a:t>C75x50</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，厚</a:t>
                      </a:r>
                      <a:r>
                        <a:rPr lang="en-US" altLang="zh-TW" sz="1800" b="0" i="0" u="none" strike="noStrike">
                          <a:solidFill>
                            <a:srgbClr val="000000"/>
                          </a:solidFill>
                          <a:effectLst/>
                          <a:latin typeface="標楷體" panose="03000509000000000000" pitchFamily="65" charset="-120"/>
                          <a:ea typeface="標楷體" panose="03000509000000000000" pitchFamily="65" charset="-120"/>
                        </a:rPr>
                        <a:t>1.6mm</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337.53</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118.73</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190.92</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92.54</a:t>
                      </a:r>
                    </a:p>
                  </a:txBody>
                  <a:tcPr marL="5077" marR="5077" marT="5077"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0527">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4</a:t>
                      </a:r>
                    </a:p>
                  </a:txBody>
                  <a:tcPr marL="5077" marR="5077" marT="5077"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腹桿角度</a:t>
                      </a:r>
                      <a:br>
                        <a:rPr lang="zh-TW" altLang="en-US"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全部變大</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dirty="0">
                          <a:solidFill>
                            <a:srgbClr val="000000"/>
                          </a:solidFill>
                          <a:effectLst/>
                          <a:latin typeface="標楷體" panose="03000509000000000000" pitchFamily="65" charset="-120"/>
                          <a:ea typeface="標楷體" panose="03000509000000000000" pitchFamily="65" charset="-120"/>
                        </a:rPr>
                      </a:b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腹桿頂角改為</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126</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度</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289.07</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188.94</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189.07</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86.93</a:t>
                      </a:r>
                    </a:p>
                  </a:txBody>
                  <a:tcPr marL="5077" marR="5077" marT="5077"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4057">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5</a:t>
                      </a:r>
                    </a:p>
                  </a:txBody>
                  <a:tcPr marL="5077" marR="5077" marT="5077"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腹桿角度</a:t>
                      </a:r>
                      <a:br>
                        <a:rPr lang="zh-TW" altLang="en-US"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部分變大</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100x50</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部分腹桿頂角改為</a:t>
                      </a:r>
                      <a:r>
                        <a:rPr lang="en-US" altLang="zh-TW" sz="1800" b="0" i="0" u="none" strike="noStrike">
                          <a:solidFill>
                            <a:srgbClr val="000000"/>
                          </a:solidFill>
                          <a:effectLst/>
                          <a:latin typeface="標楷體" panose="03000509000000000000" pitchFamily="65" charset="-120"/>
                          <a:ea typeface="標楷體" panose="03000509000000000000" pitchFamily="65" charset="-120"/>
                        </a:rPr>
                        <a:t>126</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度</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289.12</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183.64</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179.8</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88.28</a:t>
                      </a:r>
                    </a:p>
                  </a:txBody>
                  <a:tcPr marL="5077" marR="5077" marT="5077"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88546">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6</a:t>
                      </a:r>
                    </a:p>
                  </a:txBody>
                  <a:tcPr marL="5077" marR="5077" marT="5077"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部分腹桿</a:t>
                      </a:r>
                      <a:br>
                        <a:rPr lang="zh-TW" altLang="en-US"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角度變大</a:t>
                      </a:r>
                      <a:r>
                        <a:rPr lang="en-US" altLang="zh-TW" sz="1800" b="0" i="0" u="none" strike="noStrike">
                          <a:solidFill>
                            <a:srgbClr val="000000"/>
                          </a:solidFill>
                          <a:effectLst/>
                          <a:latin typeface="標楷體" panose="03000509000000000000" pitchFamily="65" charset="-120"/>
                          <a:ea typeface="標楷體" panose="03000509000000000000" pitchFamily="65" charset="-120"/>
                        </a:rPr>
                        <a:t>,</a:t>
                      </a:r>
                      <a:br>
                        <a:rPr lang="en-US" altLang="zh-TW"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下弦變薄</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rtl="0"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上弦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dirty="0">
                          <a:solidFill>
                            <a:srgbClr val="000000"/>
                          </a:solidFill>
                          <a:effectLst/>
                          <a:latin typeface="標楷體" panose="03000509000000000000" pitchFamily="65" charset="-120"/>
                          <a:ea typeface="標楷體" panose="03000509000000000000" pitchFamily="65" charset="-120"/>
                        </a:rPr>
                      </a:b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部分腹桿頂角改為</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126</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度</a:t>
                      </a:r>
                      <a:br>
                        <a:rPr lang="zh-TW" altLang="en-US" sz="1800" b="0" i="0" u="none" strike="noStrike" dirty="0">
                          <a:solidFill>
                            <a:srgbClr val="000000"/>
                          </a:solidFill>
                          <a:effectLst/>
                          <a:latin typeface="標楷體" panose="03000509000000000000" pitchFamily="65" charset="-120"/>
                          <a:ea typeface="標楷體" panose="03000509000000000000" pitchFamily="65" charset="-120"/>
                        </a:rPr>
                      </a:b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下弦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厚度為</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2mm</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289.25</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183.21</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208.2</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84.31</a:t>
                      </a:r>
                    </a:p>
                  </a:txBody>
                  <a:tcPr marL="5077" marR="5077" marT="5077"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2002026" y="375765"/>
            <a:ext cx="7571303" cy="461665"/>
          </a:xfrm>
          <a:prstGeom prst="rect">
            <a:avLst/>
          </a:prstGeom>
        </p:spPr>
        <p:txBody>
          <a:bodyPr wrap="none">
            <a:spAutoFit/>
          </a:bodyPr>
          <a:lstStyle/>
          <a:p>
            <a:r>
              <a:rPr lang="zh-TW" altLang="en-US" sz="2400" b="1" dirty="0">
                <a:solidFill>
                  <a:prstClr val="black"/>
                </a:solidFill>
                <a:latin typeface="標楷體" panose="03000509000000000000" pitchFamily="65" charset="-120"/>
                <a:ea typeface="標楷體" panose="03000509000000000000" pitchFamily="65" charset="-120"/>
              </a:rPr>
              <a:t>桁架優化</a:t>
            </a:r>
            <a:r>
              <a:rPr lang="zh-TW" altLang="en-US" sz="2400" b="1" dirty="0" smtClean="0">
                <a:solidFill>
                  <a:prstClr val="black"/>
                </a:solidFill>
                <a:latin typeface="標楷體" panose="03000509000000000000" pitchFamily="65" charset="-120"/>
                <a:ea typeface="標楷體" panose="03000509000000000000" pitchFamily="65" charset="-120"/>
              </a:rPr>
              <a:t>設計</a:t>
            </a:r>
            <a:r>
              <a:rPr lang="en-US" altLang="zh-TW" sz="2400" b="1" dirty="0" smtClean="0">
                <a:solidFill>
                  <a:prstClr val="black"/>
                </a:solidFill>
                <a:latin typeface="標楷體" panose="03000509000000000000" pitchFamily="65" charset="-120"/>
                <a:ea typeface="標楷體" panose="03000509000000000000" pitchFamily="65" charset="-120"/>
              </a:rPr>
              <a:t>:</a:t>
            </a:r>
            <a:r>
              <a:rPr lang="zh-TW" altLang="en-US" sz="2400" b="1" dirty="0">
                <a:solidFill>
                  <a:prstClr val="black"/>
                </a:solidFill>
                <a:latin typeface="標楷體" panose="03000509000000000000" pitchFamily="65" charset="-120"/>
                <a:ea typeface="標楷體" panose="03000509000000000000" pitchFamily="65" charset="-120"/>
              </a:rPr>
              <a:t>桁架上下弦與腹桿尺寸變化之工程分析</a:t>
            </a:r>
          </a:p>
        </p:txBody>
      </p:sp>
    </p:spTree>
    <p:extLst>
      <p:ext uri="{BB962C8B-B14F-4D97-AF65-F5344CB8AC3E}">
        <p14:creationId xmlns:p14="http://schemas.microsoft.com/office/powerpoint/2010/main" val="31668369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35</a:t>
            </a:fld>
            <a:endParaRPr lang="zh-TW" altLang="en-US">
              <a:solidFill>
                <a:prstClr val="black">
                  <a:tint val="75000"/>
                </a:prstClr>
              </a:solidFill>
            </a:endParaRPr>
          </a:p>
        </p:txBody>
      </p:sp>
      <p:sp>
        <p:nvSpPr>
          <p:cNvPr id="4" name="矩形 3"/>
          <p:cNvSpPr/>
          <p:nvPr/>
        </p:nvSpPr>
        <p:spPr>
          <a:xfrm>
            <a:off x="1266825" y="651302"/>
            <a:ext cx="9448800" cy="461665"/>
          </a:xfrm>
          <a:prstGeom prst="rect">
            <a:avLst/>
          </a:prstGeom>
        </p:spPr>
        <p:txBody>
          <a:bodyPr wrap="square">
            <a:spAutoFit/>
          </a:bodyPr>
          <a:lstStyle/>
          <a:p>
            <a:r>
              <a:rPr lang="zh-TW" altLang="en-US" sz="2400" dirty="0">
                <a:solidFill>
                  <a:prstClr val="black"/>
                </a:solidFill>
                <a:latin typeface="標楷體" panose="03000509000000000000" pitchFamily="65" charset="-120"/>
                <a:ea typeface="標楷體" panose="03000509000000000000" pitchFamily="65" charset="-120"/>
              </a:rPr>
              <a:t>桁架形式優化設計 </a:t>
            </a:r>
            <a:r>
              <a:rPr lang="en-US" altLang="zh-TW" sz="2400" dirty="0">
                <a:solidFill>
                  <a:prstClr val="black"/>
                </a:solidFill>
                <a:latin typeface="標楷體" panose="03000509000000000000" pitchFamily="65" charset="-120"/>
                <a:ea typeface="標楷體" panose="03000509000000000000" pitchFamily="65" charset="-120"/>
              </a:rPr>
              <a:t>:</a:t>
            </a:r>
            <a:r>
              <a:rPr lang="zh-TW" altLang="en-US" sz="2400" dirty="0">
                <a:solidFill>
                  <a:prstClr val="black"/>
                </a:solidFill>
                <a:latin typeface="標楷體" panose="03000509000000000000" pitchFamily="65" charset="-120"/>
                <a:ea typeface="標楷體" panose="03000509000000000000" pitchFamily="65" charset="-120"/>
              </a:rPr>
              <a:t> 應力比</a:t>
            </a:r>
            <a:r>
              <a:rPr lang="en-US" altLang="zh-TW" sz="2400" dirty="0">
                <a:solidFill>
                  <a:prstClr val="black"/>
                </a:solidFill>
                <a:latin typeface="標楷體" panose="03000509000000000000" pitchFamily="65" charset="-120"/>
                <a:ea typeface="標楷體" panose="03000509000000000000" pitchFamily="65" charset="-120"/>
              </a:rPr>
              <a:t>(</a:t>
            </a:r>
            <a:r>
              <a:rPr lang="zh-TW" altLang="en-US" sz="2400" dirty="0">
                <a:solidFill>
                  <a:prstClr val="black"/>
                </a:solidFill>
                <a:latin typeface="標楷體" panose="03000509000000000000" pitchFamily="65" charset="-120"/>
                <a:ea typeface="標楷體" panose="03000509000000000000" pitchFamily="65" charset="-120"/>
              </a:rPr>
              <a:t>結構危險度</a:t>
            </a:r>
            <a:r>
              <a:rPr lang="en-US" altLang="zh-TW" sz="2400" dirty="0">
                <a:solidFill>
                  <a:prstClr val="black"/>
                </a:solidFill>
                <a:latin typeface="標楷體" panose="03000509000000000000" pitchFamily="65" charset="-120"/>
                <a:ea typeface="標楷體" panose="03000509000000000000" pitchFamily="65" charset="-120"/>
              </a:rPr>
              <a:t>)</a:t>
            </a:r>
            <a:r>
              <a:rPr lang="zh-TW" altLang="en-US" sz="2400" dirty="0">
                <a:solidFill>
                  <a:prstClr val="black"/>
                </a:solidFill>
                <a:latin typeface="標楷體" panose="03000509000000000000" pitchFamily="65" charset="-120"/>
                <a:ea typeface="標楷體" panose="03000509000000000000" pitchFamily="65" charset="-120"/>
              </a:rPr>
              <a:t>及重量比</a:t>
            </a:r>
            <a:r>
              <a:rPr lang="en-US" altLang="zh-TW" sz="2400" dirty="0">
                <a:solidFill>
                  <a:prstClr val="black"/>
                </a:solidFill>
                <a:latin typeface="標楷體" panose="03000509000000000000" pitchFamily="65" charset="-120"/>
                <a:ea typeface="標楷體" panose="03000509000000000000" pitchFamily="65" charset="-120"/>
              </a:rPr>
              <a:t>(</a:t>
            </a:r>
            <a:r>
              <a:rPr lang="zh-TW" altLang="en-US" sz="2400" dirty="0">
                <a:solidFill>
                  <a:prstClr val="black"/>
                </a:solidFill>
                <a:latin typeface="標楷體" panose="03000509000000000000" pitchFamily="65" charset="-120"/>
                <a:ea typeface="標楷體" panose="03000509000000000000" pitchFamily="65" charset="-120"/>
              </a:rPr>
              <a:t>輕量化</a:t>
            </a:r>
            <a:r>
              <a:rPr lang="en-US" altLang="zh-TW" sz="2400" dirty="0">
                <a:solidFill>
                  <a:prstClr val="black"/>
                </a:solidFill>
                <a:latin typeface="標楷體" panose="03000509000000000000" pitchFamily="65" charset="-120"/>
                <a:ea typeface="標楷體" panose="03000509000000000000" pitchFamily="65" charset="-120"/>
              </a:rPr>
              <a:t>)</a:t>
            </a:r>
            <a:r>
              <a:rPr lang="zh-TW" altLang="en-US" sz="2400" dirty="0">
                <a:solidFill>
                  <a:prstClr val="black"/>
                </a:solidFill>
                <a:latin typeface="標楷體" panose="03000509000000000000" pitchFamily="65" charset="-120"/>
                <a:ea typeface="標楷體" panose="03000509000000000000" pitchFamily="65" charset="-120"/>
              </a:rPr>
              <a:t>分析</a:t>
            </a:r>
            <a:endParaRPr lang="zh-TW" altLang="en-US" dirty="0">
              <a:solidFill>
                <a:prstClr val="black"/>
              </a:solidFill>
            </a:endParaRPr>
          </a:p>
        </p:txBody>
      </p:sp>
      <p:graphicFrame>
        <p:nvGraphicFramePr>
          <p:cNvPr id="5" name="表格 4"/>
          <p:cNvGraphicFramePr>
            <a:graphicFrameLocks noGrp="1"/>
          </p:cNvGraphicFramePr>
          <p:nvPr/>
        </p:nvGraphicFramePr>
        <p:xfrm>
          <a:off x="1038225" y="1397792"/>
          <a:ext cx="9906000" cy="4631532"/>
        </p:xfrm>
        <a:graphic>
          <a:graphicData uri="http://schemas.openxmlformats.org/drawingml/2006/table">
            <a:tbl>
              <a:tblPr/>
              <a:tblGrid>
                <a:gridCol w="609600"/>
                <a:gridCol w="1346200"/>
                <a:gridCol w="2768600"/>
                <a:gridCol w="1473200"/>
                <a:gridCol w="1346200"/>
                <a:gridCol w="1282700"/>
                <a:gridCol w="1079500"/>
              </a:tblGrid>
              <a:tr h="462712">
                <a:tc>
                  <a:txBody>
                    <a:bodyPr/>
                    <a:lstStyle/>
                    <a:p>
                      <a:pPr algn="ctr" rtl="0" fontAlgn="ctr"/>
                      <a:r>
                        <a:rPr lang="en-US" sz="1800" b="1" i="0" u="none" strike="noStrike" dirty="0">
                          <a:solidFill>
                            <a:srgbClr val="000000"/>
                          </a:solidFill>
                          <a:effectLst/>
                          <a:latin typeface="標楷體" panose="03000509000000000000" pitchFamily="65" charset="-120"/>
                          <a:ea typeface="標楷體" panose="03000509000000000000" pitchFamily="65" charset="-120"/>
                        </a:rPr>
                        <a:t>CASE</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dirty="0">
                          <a:solidFill>
                            <a:srgbClr val="000000"/>
                          </a:solidFill>
                          <a:effectLst/>
                          <a:latin typeface="標楷體" panose="03000509000000000000" pitchFamily="65" charset="-120"/>
                          <a:ea typeface="標楷體" panose="03000509000000000000" pitchFamily="65" charset="-120"/>
                        </a:rPr>
                        <a:t>變化</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dirty="0">
                          <a:solidFill>
                            <a:srgbClr val="000000"/>
                          </a:solidFill>
                          <a:effectLst/>
                          <a:latin typeface="標楷體" panose="03000509000000000000" pitchFamily="65" charset="-120"/>
                          <a:ea typeface="標楷體" panose="03000509000000000000" pitchFamily="65" charset="-120"/>
                        </a:rPr>
                        <a:t>桁架形式尺寸</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上弦應力比</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腹桿應力比</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下弦應力比</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重量比</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r>
              <a:tr h="641922">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1</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原型</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dirty="0">
                          <a:solidFill>
                            <a:srgbClr val="000000"/>
                          </a:solidFill>
                          <a:effectLst/>
                          <a:latin typeface="標楷體" panose="03000509000000000000" pitchFamily="65" charset="-120"/>
                          <a:ea typeface="標楷體" panose="03000509000000000000" pitchFamily="65" charset="-120"/>
                        </a:rPr>
                      </a:b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腹桿</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2.3mm</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96%</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Calibri" panose="020F0502020204030204" pitchFamily="34" charset="0"/>
                          <a:ea typeface="新細明體" panose="02020500000000000000" pitchFamily="18" charset="-120"/>
                        </a:rPr>
                        <a:t>21%</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Calibri" panose="020F0502020204030204" pitchFamily="34" charset="0"/>
                          <a:ea typeface="新細明體" panose="02020500000000000000" pitchFamily="18" charset="-120"/>
                        </a:rPr>
                        <a:t>54%</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Calibri" panose="020F0502020204030204" pitchFamily="34" charset="0"/>
                          <a:ea typeface="新細明體" panose="02020500000000000000" pitchFamily="18" charset="-120"/>
                        </a:rPr>
                        <a:t>100%</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1922">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2</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腹桿變薄</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dirty="0">
                          <a:solidFill>
                            <a:srgbClr val="000000"/>
                          </a:solidFill>
                          <a:effectLst/>
                          <a:latin typeface="標楷體" panose="03000509000000000000" pitchFamily="65" charset="-120"/>
                          <a:ea typeface="標楷體" panose="03000509000000000000" pitchFamily="65" charset="-120"/>
                        </a:rPr>
                      </a:b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腹桿</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1.6mm</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96%</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29%</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Calibri" panose="020F0502020204030204" pitchFamily="34" charset="0"/>
                          <a:ea typeface="新細明體" panose="02020500000000000000" pitchFamily="18" charset="-120"/>
                        </a:rPr>
                        <a:t>54%</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Calibri" panose="020F0502020204030204" pitchFamily="34" charset="0"/>
                          <a:ea typeface="新細明體" panose="02020500000000000000" pitchFamily="18" charset="-120"/>
                        </a:rPr>
                        <a:t>87%</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1922">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3</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腹桿變小</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dirty="0">
                          <a:solidFill>
                            <a:srgbClr val="000000"/>
                          </a:solidFill>
                          <a:effectLst/>
                          <a:latin typeface="標楷體" panose="03000509000000000000" pitchFamily="65" charset="-120"/>
                          <a:ea typeface="標楷體" panose="03000509000000000000" pitchFamily="65" charset="-120"/>
                        </a:rPr>
                      </a:b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腹桿</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C75x50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1.6mm</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Calibri" panose="020F0502020204030204" pitchFamily="34" charset="0"/>
                          <a:ea typeface="新細明體" panose="02020500000000000000" pitchFamily="18" charset="-120"/>
                        </a:rPr>
                        <a:t>96%</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34%</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55%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Calibri" panose="020F0502020204030204" pitchFamily="34" charset="0"/>
                          <a:ea typeface="新細明體" panose="02020500000000000000" pitchFamily="18" charset="-120"/>
                        </a:rPr>
                        <a:t>82%</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1922">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4</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腹桿角度</a:t>
                      </a:r>
                      <a:br>
                        <a:rPr lang="zh-TW" altLang="en-US"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全部變大</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dirty="0">
                          <a:solidFill>
                            <a:srgbClr val="000000"/>
                          </a:solidFill>
                          <a:effectLst/>
                          <a:latin typeface="標楷體" panose="03000509000000000000" pitchFamily="65" charset="-120"/>
                          <a:ea typeface="標楷體" panose="03000509000000000000" pitchFamily="65" charset="-120"/>
                        </a:rPr>
                      </a:b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腹桿頂角改為</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126</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度</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83%</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Calibri" panose="020F0502020204030204" pitchFamily="34" charset="0"/>
                          <a:ea typeface="新細明體" panose="02020500000000000000" pitchFamily="18" charset="-120"/>
                        </a:rPr>
                        <a:t>54%</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54%</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Calibri" panose="020F0502020204030204" pitchFamily="34" charset="0"/>
                          <a:ea typeface="新細明體" panose="02020500000000000000" pitchFamily="18" charset="-120"/>
                        </a:rPr>
                        <a:t>77%</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1922">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5</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腹桿角度</a:t>
                      </a:r>
                      <a:br>
                        <a:rPr lang="zh-TW" altLang="en-US"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部分變大</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100x50</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部分腹桿頂角改為</a:t>
                      </a:r>
                      <a:r>
                        <a:rPr lang="en-US" altLang="zh-TW" sz="1800" b="0" i="0" u="none" strike="noStrike">
                          <a:solidFill>
                            <a:srgbClr val="000000"/>
                          </a:solidFill>
                          <a:effectLst/>
                          <a:latin typeface="標楷體" panose="03000509000000000000" pitchFamily="65" charset="-120"/>
                          <a:ea typeface="標楷體" panose="03000509000000000000" pitchFamily="65" charset="-120"/>
                        </a:rPr>
                        <a:t>126</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度</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83%</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Calibri" panose="020F0502020204030204" pitchFamily="34" charset="0"/>
                          <a:ea typeface="新細明體" panose="02020500000000000000" pitchFamily="18" charset="-120"/>
                        </a:rPr>
                        <a:t>52%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51%</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79%</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59210">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6</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部分腹桿</a:t>
                      </a:r>
                      <a:br>
                        <a:rPr lang="zh-TW" altLang="en-US"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角度變大</a:t>
                      </a:r>
                      <a:r>
                        <a:rPr lang="en-US" altLang="zh-TW" sz="1800" b="0" i="0" u="none" strike="noStrike">
                          <a:solidFill>
                            <a:srgbClr val="000000"/>
                          </a:solidFill>
                          <a:effectLst/>
                          <a:latin typeface="標楷體" panose="03000509000000000000" pitchFamily="65" charset="-120"/>
                          <a:ea typeface="標楷體" panose="03000509000000000000" pitchFamily="65" charset="-120"/>
                        </a:rPr>
                        <a:t>,</a:t>
                      </a:r>
                      <a:br>
                        <a:rPr lang="en-US" altLang="zh-TW"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下弦變薄</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上弦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dirty="0">
                          <a:solidFill>
                            <a:srgbClr val="000000"/>
                          </a:solidFill>
                          <a:effectLst/>
                          <a:latin typeface="標楷體" panose="03000509000000000000" pitchFamily="65" charset="-120"/>
                          <a:ea typeface="標楷體" panose="03000509000000000000" pitchFamily="65" charset="-120"/>
                        </a:rPr>
                      </a:b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部分腹桿頂角改為</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126</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度</a:t>
                      </a:r>
                      <a:br>
                        <a:rPr lang="zh-TW" altLang="en-US" sz="1800" b="0" i="0" u="none" strike="noStrike" dirty="0">
                          <a:solidFill>
                            <a:srgbClr val="000000"/>
                          </a:solidFill>
                          <a:effectLst/>
                          <a:latin typeface="標楷體" panose="03000509000000000000" pitchFamily="65" charset="-120"/>
                          <a:ea typeface="標楷體" panose="03000509000000000000" pitchFamily="65" charset="-120"/>
                        </a:rPr>
                      </a:b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下弦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厚度為</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2mm</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83%</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52%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Calibri" panose="020F0502020204030204" pitchFamily="34" charset="0"/>
                          <a:ea typeface="新細明體" panose="02020500000000000000" pitchFamily="18" charset="-120"/>
                        </a:rPr>
                        <a:t>59%</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75%</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013524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2F81A50-8DAF-4B90-93F6-132355039C00}"/>
              </a:ext>
            </a:extLst>
          </p:cNvPr>
          <p:cNvSpPr>
            <a:spLocks noGrp="1"/>
          </p:cNvSpPr>
          <p:nvPr>
            <p:ph type="title"/>
          </p:nvPr>
        </p:nvSpPr>
        <p:spPr>
          <a:xfrm>
            <a:off x="838200" y="260350"/>
            <a:ext cx="10515600" cy="1325563"/>
          </a:xfrm>
        </p:spPr>
        <p:txBody>
          <a:bodyPr>
            <a:normAutofit/>
          </a:bodyPr>
          <a:lstStyle/>
          <a:p>
            <a:r>
              <a:rPr lang="zh-TW" altLang="en-US" sz="3600" dirty="0" smtClean="0">
                <a:latin typeface="標楷體" panose="03000509000000000000" pitchFamily="65" charset="-120"/>
                <a:ea typeface="標楷體" panose="03000509000000000000" pitchFamily="65" charset="-120"/>
              </a:rPr>
              <a:t>綜合分</a:t>
            </a:r>
            <a:r>
              <a:rPr lang="zh-TW" altLang="en-US" sz="3600" dirty="0">
                <a:latin typeface="標楷體" panose="03000509000000000000" pitchFamily="65" charset="-120"/>
                <a:ea typeface="標楷體" panose="03000509000000000000" pitchFamily="65" charset="-120"/>
              </a:rPr>
              <a:t>析</a:t>
            </a:r>
            <a:endParaRPr lang="zh-TW" altLang="en-US" sz="3600"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xmlns="" id="{EDB6E432-2EA7-4D28-A533-FFFFEC64C252}"/>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36</a:t>
            </a:fld>
            <a:endParaRPr lang="zh-TW" altLang="en-US">
              <a:solidFill>
                <a:prstClr val="black">
                  <a:tint val="75000"/>
                </a:prstClr>
              </a:solidFill>
            </a:endParaRPr>
          </a:p>
        </p:txBody>
      </p:sp>
      <p:sp>
        <p:nvSpPr>
          <p:cNvPr id="6" name="內容版面配置區 5">
            <a:extLst>
              <a:ext uri="{FF2B5EF4-FFF2-40B4-BE49-F238E27FC236}">
                <a16:creationId xmlns:a16="http://schemas.microsoft.com/office/drawing/2014/main" xmlns="" id="{2CD04B4D-22C4-4824-A7FF-61FC96407FBC}"/>
              </a:ext>
            </a:extLst>
          </p:cNvPr>
          <p:cNvSpPr>
            <a:spLocks noGrp="1"/>
          </p:cNvSpPr>
          <p:nvPr>
            <p:ph idx="1"/>
          </p:nvPr>
        </p:nvSpPr>
        <p:spPr>
          <a:xfrm>
            <a:off x="838200" y="1418453"/>
            <a:ext cx="10948333" cy="5120459"/>
          </a:xfrm>
        </p:spPr>
        <p:txBody>
          <a:bodyPr>
            <a:normAutofit fontScale="92500" lnSpcReduction="10000"/>
          </a:bodyPr>
          <a:lstStyle/>
          <a:p>
            <a:pPr marL="0" indent="0">
              <a:lnSpc>
                <a:spcPct val="150000"/>
              </a:lnSpc>
              <a:buNone/>
            </a:pPr>
            <a:r>
              <a:rPr lang="en-US" altLang="zh-TW" sz="2200" dirty="0" smtClean="0">
                <a:latin typeface="標楷體" panose="03000509000000000000" pitchFamily="65" charset="-120"/>
                <a:ea typeface="標楷體" panose="03000509000000000000" pitchFamily="65" charset="-120"/>
              </a:rPr>
              <a:t>1.</a:t>
            </a:r>
            <a:r>
              <a:rPr lang="zh-TW" altLang="en-US" sz="2200" dirty="0" smtClean="0">
                <a:latin typeface="標楷體" panose="03000509000000000000" pitchFamily="65" charset="-120"/>
                <a:ea typeface="標楷體" panose="03000509000000000000" pitchFamily="65" charset="-120"/>
              </a:rPr>
              <a:t>要</a:t>
            </a:r>
            <a:r>
              <a:rPr lang="zh-TW" altLang="en-US" sz="2200" dirty="0">
                <a:latin typeface="標楷體" panose="03000509000000000000" pitchFamily="65" charset="-120"/>
                <a:ea typeface="標楷體" panose="03000509000000000000" pitchFamily="65" charset="-120"/>
              </a:rPr>
              <a:t>改變腹桿受力大小，最直接的方法為改變腹桿頂角角度</a:t>
            </a:r>
            <a:r>
              <a:rPr lang="zh-TW" altLang="en-US" sz="2200" dirty="0" smtClean="0">
                <a:latin typeface="標楷體" panose="03000509000000000000" pitchFamily="65" charset="-120"/>
                <a:ea typeface="標楷體" panose="03000509000000000000" pitchFamily="65" charset="-120"/>
              </a:rPr>
              <a:t>，</a:t>
            </a:r>
            <a:endParaRPr lang="en-US" altLang="zh-TW" sz="2200" dirty="0" smtClean="0">
              <a:latin typeface="標楷體" panose="03000509000000000000" pitchFamily="65" charset="-120"/>
              <a:ea typeface="標楷體" panose="03000509000000000000" pitchFamily="65" charset="-120"/>
            </a:endParaRPr>
          </a:p>
          <a:p>
            <a:pPr marL="0" indent="0">
              <a:lnSpc>
                <a:spcPct val="150000"/>
              </a:lnSpc>
              <a:buNone/>
            </a:pPr>
            <a:r>
              <a:rPr lang="zh-TW" altLang="en-US" sz="2200" dirty="0" smtClean="0">
                <a:latin typeface="標楷體" panose="03000509000000000000" pitchFamily="65" charset="-120"/>
                <a:ea typeface="標楷體" panose="03000509000000000000" pitchFamily="65" charset="-120"/>
              </a:rPr>
              <a:t>  改變</a:t>
            </a:r>
            <a:r>
              <a:rPr lang="zh-TW" altLang="en-US" sz="2200" dirty="0">
                <a:latin typeface="標楷體" panose="03000509000000000000" pitchFamily="65" charset="-120"/>
                <a:ea typeface="標楷體" panose="03000509000000000000" pitchFamily="65" charset="-120"/>
              </a:rPr>
              <a:t>斷面大小雖然也可以提高腹桿受力，但效果沒有改變角度來得顯著。</a:t>
            </a:r>
            <a:endParaRPr lang="en-US" altLang="zh-TW" sz="2200" dirty="0">
              <a:latin typeface="標楷體" panose="03000509000000000000" pitchFamily="65" charset="-120"/>
              <a:ea typeface="標楷體" panose="03000509000000000000" pitchFamily="65" charset="-120"/>
            </a:endParaRPr>
          </a:p>
          <a:p>
            <a:pPr marL="0" indent="0">
              <a:lnSpc>
                <a:spcPct val="150000"/>
              </a:lnSpc>
              <a:buNone/>
            </a:pPr>
            <a:r>
              <a:rPr lang="en-US" altLang="zh-TW" sz="2200" dirty="0" smtClean="0">
                <a:latin typeface="標楷體" panose="03000509000000000000" pitchFamily="65" charset="-120"/>
                <a:ea typeface="標楷體" panose="03000509000000000000" pitchFamily="65" charset="-120"/>
              </a:rPr>
              <a:t>2.</a:t>
            </a:r>
            <a:r>
              <a:rPr lang="zh-TW" altLang="en-US" sz="2200" dirty="0" smtClean="0">
                <a:latin typeface="標楷體" panose="03000509000000000000" pitchFamily="65" charset="-120"/>
                <a:ea typeface="標楷體" panose="03000509000000000000" pitchFamily="65" charset="-120"/>
              </a:rPr>
              <a:t>增加</a:t>
            </a:r>
            <a:r>
              <a:rPr lang="zh-TW" altLang="en-US" sz="2200" dirty="0">
                <a:latin typeface="標楷體" panose="03000509000000000000" pitchFamily="65" charset="-120"/>
                <a:ea typeface="標楷體" panose="03000509000000000000" pitchFamily="65" charset="-120"/>
              </a:rPr>
              <a:t>腹桿角度也有讓上弦受力變小的優點</a:t>
            </a:r>
            <a:r>
              <a:rPr lang="zh-TW" altLang="en-US" sz="2200" dirty="0" smtClean="0">
                <a:latin typeface="標楷體" panose="03000509000000000000" pitchFamily="65" charset="-120"/>
                <a:ea typeface="標楷體" panose="03000509000000000000" pitchFamily="65" charset="-120"/>
              </a:rPr>
              <a:t>，</a:t>
            </a:r>
            <a:endParaRPr lang="en-US" altLang="zh-TW" sz="2200" dirty="0" smtClean="0">
              <a:latin typeface="標楷體" panose="03000509000000000000" pitchFamily="65" charset="-120"/>
              <a:ea typeface="標楷體" panose="03000509000000000000" pitchFamily="65" charset="-120"/>
            </a:endParaRPr>
          </a:p>
          <a:p>
            <a:pPr marL="0" indent="0">
              <a:lnSpc>
                <a:spcPct val="150000"/>
              </a:lnSpc>
              <a:buNone/>
            </a:pPr>
            <a:r>
              <a:rPr lang="zh-TW" altLang="en-US" sz="2200" dirty="0">
                <a:latin typeface="標楷體" panose="03000509000000000000" pitchFamily="65" charset="-120"/>
                <a:ea typeface="標楷體" panose="03000509000000000000" pitchFamily="65" charset="-120"/>
              </a:rPr>
              <a:t> </a:t>
            </a:r>
            <a:r>
              <a:rPr lang="zh-TW" altLang="en-US" sz="2200" dirty="0" smtClean="0">
                <a:latin typeface="標楷體" panose="03000509000000000000" pitchFamily="65" charset="-120"/>
                <a:ea typeface="標楷體" panose="03000509000000000000" pitchFamily="65" charset="-120"/>
              </a:rPr>
              <a:t> </a:t>
            </a:r>
            <a:r>
              <a:rPr lang="zh-TW" altLang="en-US" sz="2200" dirty="0" smtClean="0">
                <a:latin typeface="標楷體" panose="03000509000000000000" pitchFamily="65" charset="-120"/>
                <a:ea typeface="標楷體" panose="03000509000000000000" pitchFamily="65" charset="-120"/>
              </a:rPr>
              <a:t>因為</a:t>
            </a:r>
            <a:r>
              <a:rPr lang="zh-TW" altLang="en-US" sz="2200" dirty="0">
                <a:latin typeface="標楷體" panose="03000509000000000000" pitchFamily="65" charset="-120"/>
                <a:ea typeface="標楷體" panose="03000509000000000000" pitchFamily="65" charset="-120"/>
              </a:rPr>
              <a:t>整個桁架受力最大的部分在上弦，所以能讓上弦受力變小</a:t>
            </a:r>
            <a:r>
              <a:rPr lang="zh-TW" altLang="en-US" sz="2200" dirty="0" smtClean="0">
                <a:latin typeface="標楷體" panose="03000509000000000000" pitchFamily="65" charset="-120"/>
                <a:ea typeface="標楷體" panose="03000509000000000000" pitchFamily="65" charset="-120"/>
              </a:rPr>
              <a:t>，</a:t>
            </a:r>
            <a:endParaRPr lang="en-US" altLang="zh-TW" sz="2200" dirty="0" smtClean="0">
              <a:latin typeface="標楷體" panose="03000509000000000000" pitchFamily="65" charset="-120"/>
              <a:ea typeface="標楷體" panose="03000509000000000000" pitchFamily="65" charset="-120"/>
            </a:endParaRPr>
          </a:p>
          <a:p>
            <a:pPr marL="0" indent="0">
              <a:lnSpc>
                <a:spcPct val="150000"/>
              </a:lnSpc>
              <a:buNone/>
            </a:pPr>
            <a:r>
              <a:rPr lang="zh-TW" altLang="en-US" sz="2200" dirty="0">
                <a:latin typeface="標楷體" panose="03000509000000000000" pitchFamily="65" charset="-120"/>
                <a:ea typeface="標楷體" panose="03000509000000000000" pitchFamily="65" charset="-120"/>
              </a:rPr>
              <a:t> </a:t>
            </a:r>
            <a:r>
              <a:rPr lang="zh-TW" altLang="en-US" sz="2200" dirty="0" smtClean="0">
                <a:latin typeface="標楷體" panose="03000509000000000000" pitchFamily="65" charset="-120"/>
                <a:ea typeface="標楷體" panose="03000509000000000000" pitchFamily="65" charset="-120"/>
              </a:rPr>
              <a:t> </a:t>
            </a:r>
            <a:r>
              <a:rPr lang="zh-TW" altLang="en-US" sz="2200" dirty="0" smtClean="0">
                <a:latin typeface="標楷體" panose="03000509000000000000" pitchFamily="65" charset="-120"/>
                <a:ea typeface="標楷體" panose="03000509000000000000" pitchFamily="65" charset="-120"/>
              </a:rPr>
              <a:t>對</a:t>
            </a:r>
            <a:r>
              <a:rPr lang="zh-TW" altLang="en-US" sz="2200" dirty="0">
                <a:latin typeface="標楷體" panose="03000509000000000000" pitchFamily="65" charset="-120"/>
                <a:ea typeface="標楷體" panose="03000509000000000000" pitchFamily="65" charset="-120"/>
              </a:rPr>
              <a:t>整體而言可以承受的力量也能越大。</a:t>
            </a:r>
            <a:endParaRPr lang="en-US" altLang="zh-TW" sz="2200" dirty="0">
              <a:latin typeface="標楷體" panose="03000509000000000000" pitchFamily="65" charset="-120"/>
              <a:ea typeface="標楷體" panose="03000509000000000000" pitchFamily="65" charset="-120"/>
            </a:endParaRPr>
          </a:p>
          <a:p>
            <a:pPr marL="0" indent="0">
              <a:lnSpc>
                <a:spcPct val="150000"/>
              </a:lnSpc>
              <a:buNone/>
            </a:pPr>
            <a:r>
              <a:rPr lang="en-US" altLang="zh-TW" sz="2200" dirty="0" smtClean="0">
                <a:latin typeface="標楷體" panose="03000509000000000000" pitchFamily="65" charset="-120"/>
                <a:ea typeface="標楷體" panose="03000509000000000000" pitchFamily="65" charset="-120"/>
              </a:rPr>
              <a:t>3.</a:t>
            </a:r>
            <a:r>
              <a:rPr lang="zh-TW" altLang="en-US" sz="2200" dirty="0" smtClean="0">
                <a:latin typeface="標楷體" panose="03000509000000000000" pitchFamily="65" charset="-120"/>
                <a:ea typeface="標楷體" panose="03000509000000000000" pitchFamily="65" charset="-120"/>
              </a:rPr>
              <a:t>下弦</a:t>
            </a:r>
            <a:r>
              <a:rPr lang="zh-TW" altLang="en-US" sz="2200" dirty="0">
                <a:latin typeface="標楷體" panose="03000509000000000000" pitchFamily="65" charset="-120"/>
                <a:ea typeface="標楷體" panose="03000509000000000000" pitchFamily="65" charset="-120"/>
              </a:rPr>
              <a:t>的部分受力不像上弦受力那麼大，因此可以使用稍微薄一點的</a:t>
            </a:r>
            <a:r>
              <a:rPr lang="en-US" altLang="zh-TW" sz="2200" dirty="0">
                <a:latin typeface="標楷體" panose="03000509000000000000" pitchFamily="65" charset="-120"/>
                <a:ea typeface="標楷體" panose="03000509000000000000" pitchFamily="65" charset="-120"/>
              </a:rPr>
              <a:t>C</a:t>
            </a:r>
            <a:r>
              <a:rPr lang="zh-TW" altLang="en-US" sz="2200" dirty="0">
                <a:latin typeface="標楷體" panose="03000509000000000000" pitchFamily="65" charset="-120"/>
                <a:ea typeface="標楷體" panose="03000509000000000000" pitchFamily="65" charset="-120"/>
              </a:rPr>
              <a:t>型鋼</a:t>
            </a:r>
            <a:r>
              <a:rPr lang="zh-TW" altLang="en-US" sz="2200" dirty="0" smtClean="0">
                <a:latin typeface="標楷體" panose="03000509000000000000" pitchFamily="65" charset="-120"/>
                <a:ea typeface="標楷體" panose="03000509000000000000" pitchFamily="65" charset="-120"/>
              </a:rPr>
              <a:t>，</a:t>
            </a:r>
            <a:endParaRPr lang="en-US" altLang="zh-TW" sz="2200" dirty="0" smtClean="0">
              <a:latin typeface="標楷體" panose="03000509000000000000" pitchFamily="65" charset="-120"/>
              <a:ea typeface="標楷體" panose="03000509000000000000" pitchFamily="65" charset="-120"/>
            </a:endParaRPr>
          </a:p>
          <a:p>
            <a:pPr marL="0" indent="0">
              <a:lnSpc>
                <a:spcPct val="150000"/>
              </a:lnSpc>
              <a:buNone/>
            </a:pPr>
            <a:r>
              <a:rPr lang="zh-TW" altLang="en-US" sz="2200" dirty="0">
                <a:latin typeface="標楷體" panose="03000509000000000000" pitchFamily="65" charset="-120"/>
                <a:ea typeface="標楷體" panose="03000509000000000000" pitchFamily="65" charset="-120"/>
              </a:rPr>
              <a:t> </a:t>
            </a:r>
            <a:r>
              <a:rPr lang="zh-TW" altLang="en-US" sz="2200" dirty="0" smtClean="0">
                <a:latin typeface="標楷體" panose="03000509000000000000" pitchFamily="65" charset="-120"/>
                <a:ea typeface="標楷體" panose="03000509000000000000" pitchFamily="65" charset="-120"/>
              </a:rPr>
              <a:t> </a:t>
            </a:r>
            <a:r>
              <a:rPr lang="zh-TW" altLang="en-US" sz="2200" dirty="0" smtClean="0">
                <a:latin typeface="標楷體" panose="03000509000000000000" pitchFamily="65" charset="-120"/>
                <a:ea typeface="標楷體" panose="03000509000000000000" pitchFamily="65" charset="-120"/>
              </a:rPr>
              <a:t>使</a:t>
            </a:r>
            <a:r>
              <a:rPr lang="zh-TW" altLang="en-US" sz="2200" dirty="0">
                <a:latin typeface="標楷體" panose="03000509000000000000" pitchFamily="65" charset="-120"/>
                <a:ea typeface="標楷體" panose="03000509000000000000" pitchFamily="65" charset="-120"/>
              </a:rPr>
              <a:t>材料發揮最大的效用。</a:t>
            </a:r>
            <a:endParaRPr lang="en-US" altLang="zh-TW" sz="2200" dirty="0">
              <a:latin typeface="標楷體" panose="03000509000000000000" pitchFamily="65" charset="-120"/>
              <a:ea typeface="標楷體" panose="03000509000000000000" pitchFamily="65" charset="-120"/>
            </a:endParaRPr>
          </a:p>
          <a:p>
            <a:pPr marL="0" indent="0">
              <a:lnSpc>
                <a:spcPct val="150000"/>
              </a:lnSpc>
              <a:buNone/>
            </a:pPr>
            <a:r>
              <a:rPr lang="en-US" altLang="zh-TW" sz="2200" dirty="0" smtClean="0">
                <a:latin typeface="標楷體" panose="03000509000000000000" pitchFamily="65" charset="-120"/>
                <a:ea typeface="標楷體" panose="03000509000000000000" pitchFamily="65" charset="-120"/>
              </a:rPr>
              <a:t>4.</a:t>
            </a:r>
            <a:r>
              <a:rPr lang="zh-TW" altLang="en-US" sz="2200" dirty="0" smtClean="0">
                <a:latin typeface="標楷體" panose="03000509000000000000" pitchFamily="65" charset="-120"/>
                <a:ea typeface="標楷體" panose="03000509000000000000" pitchFamily="65" charset="-120"/>
              </a:rPr>
              <a:t>腹</a:t>
            </a:r>
            <a:r>
              <a:rPr lang="zh-TW" altLang="en-US" sz="2200" dirty="0">
                <a:latin typeface="標楷體" panose="03000509000000000000" pitchFamily="65" charset="-120"/>
                <a:ea typeface="標楷體" panose="03000509000000000000" pitchFamily="65" charset="-120"/>
              </a:rPr>
              <a:t>桿頂角採用桁架兩側較小角度，其餘角度較大，下弦使用與上弦不同厚度的材料</a:t>
            </a:r>
            <a:r>
              <a:rPr lang="zh-TW" altLang="en-US" sz="2200" dirty="0" smtClean="0">
                <a:latin typeface="標楷體" panose="03000509000000000000" pitchFamily="65" charset="-120"/>
                <a:ea typeface="標楷體" panose="03000509000000000000" pitchFamily="65" charset="-120"/>
              </a:rPr>
              <a:t>，</a:t>
            </a:r>
            <a:endParaRPr lang="en-US" altLang="zh-TW" sz="2200" dirty="0" smtClean="0">
              <a:latin typeface="標楷體" panose="03000509000000000000" pitchFamily="65" charset="-120"/>
              <a:ea typeface="標楷體" panose="03000509000000000000" pitchFamily="65" charset="-120"/>
            </a:endParaRPr>
          </a:p>
          <a:p>
            <a:pPr marL="0" indent="0">
              <a:lnSpc>
                <a:spcPct val="150000"/>
              </a:lnSpc>
              <a:buNone/>
            </a:pPr>
            <a:r>
              <a:rPr lang="zh-TW" altLang="en-US" sz="2200" dirty="0">
                <a:latin typeface="標楷體" panose="03000509000000000000" pitchFamily="65" charset="-120"/>
                <a:ea typeface="標楷體" panose="03000509000000000000" pitchFamily="65" charset="-120"/>
              </a:rPr>
              <a:t> </a:t>
            </a:r>
            <a:r>
              <a:rPr lang="zh-TW" altLang="en-US" sz="2200" dirty="0" smtClean="0">
                <a:latin typeface="標楷體" panose="03000509000000000000" pitchFamily="65" charset="-120"/>
                <a:ea typeface="標楷體" panose="03000509000000000000" pitchFamily="65" charset="-120"/>
              </a:rPr>
              <a:t> </a:t>
            </a:r>
            <a:r>
              <a:rPr lang="zh-TW" altLang="en-US" sz="2200" dirty="0" smtClean="0">
                <a:latin typeface="標楷體" panose="03000509000000000000" pitchFamily="65" charset="-120"/>
                <a:ea typeface="標楷體" panose="03000509000000000000" pitchFamily="65" charset="-120"/>
              </a:rPr>
              <a:t>不僅</a:t>
            </a:r>
            <a:r>
              <a:rPr lang="zh-TW" altLang="en-US" sz="2200" dirty="0">
                <a:latin typeface="標楷體" panose="03000509000000000000" pitchFamily="65" charset="-120"/>
                <a:ea typeface="標楷體" panose="03000509000000000000" pitchFamily="65" charset="-120"/>
              </a:rPr>
              <a:t>可讓所有桿件受力大小差異變小，亦能降低材料使用成本。</a:t>
            </a:r>
            <a:endParaRPr lang="en-US" altLang="zh-TW" sz="22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6955534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37</a:t>
            </a:fld>
            <a:endParaRPr lang="zh-TW" altLang="en-US">
              <a:solidFill>
                <a:prstClr val="black">
                  <a:tint val="75000"/>
                </a:prstClr>
              </a:solidFill>
            </a:endParaRPr>
          </a:p>
        </p:txBody>
      </p:sp>
      <p:graphicFrame>
        <p:nvGraphicFramePr>
          <p:cNvPr id="3" name="表格 2"/>
          <p:cNvGraphicFramePr>
            <a:graphicFrameLocks noGrp="1"/>
          </p:cNvGraphicFramePr>
          <p:nvPr/>
        </p:nvGraphicFramePr>
        <p:xfrm>
          <a:off x="590551" y="1149350"/>
          <a:ext cx="10601324" cy="1107434"/>
        </p:xfrm>
        <a:graphic>
          <a:graphicData uri="http://schemas.openxmlformats.org/drawingml/2006/table">
            <a:tbl>
              <a:tblPr/>
              <a:tblGrid>
                <a:gridCol w="618480"/>
                <a:gridCol w="1365809"/>
                <a:gridCol w="2808931"/>
                <a:gridCol w="1494659"/>
                <a:gridCol w="1365809"/>
                <a:gridCol w="1301385"/>
                <a:gridCol w="1646251"/>
              </a:tblGrid>
              <a:tr h="548360">
                <a:tc>
                  <a:txBody>
                    <a:bodyPr/>
                    <a:lstStyle/>
                    <a:p>
                      <a:pPr algn="ctr" rtl="0" fontAlgn="ctr"/>
                      <a:r>
                        <a:rPr lang="en-US" sz="1800" b="1" i="0" u="none" strike="noStrike" dirty="0">
                          <a:solidFill>
                            <a:srgbClr val="000000"/>
                          </a:solidFill>
                          <a:effectLst/>
                          <a:latin typeface="標楷體" panose="03000509000000000000" pitchFamily="65" charset="-120"/>
                          <a:ea typeface="標楷體" panose="03000509000000000000" pitchFamily="65" charset="-120"/>
                        </a:rPr>
                        <a:t>CASE</a:t>
                      </a:r>
                    </a:p>
                  </a:txBody>
                  <a:tcPr marL="5077" marR="5077" marT="5077"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dirty="0">
                          <a:solidFill>
                            <a:srgbClr val="000000"/>
                          </a:solidFill>
                          <a:effectLst/>
                          <a:latin typeface="標楷體" panose="03000509000000000000" pitchFamily="65" charset="-120"/>
                          <a:ea typeface="標楷體" panose="03000509000000000000" pitchFamily="65" charset="-120"/>
                        </a:rPr>
                        <a:t>變化</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dirty="0">
                          <a:solidFill>
                            <a:srgbClr val="000000"/>
                          </a:solidFill>
                          <a:effectLst/>
                          <a:latin typeface="標楷體" panose="03000509000000000000" pitchFamily="65" charset="-120"/>
                          <a:ea typeface="標楷體" panose="03000509000000000000" pitchFamily="65" charset="-120"/>
                        </a:rPr>
                        <a:t>桁架形式尺寸</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上弦最大</a:t>
                      </a:r>
                      <a:br>
                        <a:rPr lang="zh-TW" altLang="en-US" sz="1800" b="1" i="0" u="none" strike="noStrike">
                          <a:solidFill>
                            <a:srgbClr val="000000"/>
                          </a:solidFill>
                          <a:effectLst/>
                          <a:latin typeface="標楷體" panose="03000509000000000000" pitchFamily="65" charset="-120"/>
                          <a:ea typeface="標楷體" panose="03000509000000000000" pitchFamily="65" charset="-120"/>
                        </a:rPr>
                      </a:br>
                      <a:r>
                        <a:rPr lang="zh-TW" altLang="en-US" sz="1800" b="1" i="0" u="none" strike="noStrike">
                          <a:solidFill>
                            <a:srgbClr val="000000"/>
                          </a:solidFill>
                          <a:effectLst/>
                          <a:latin typeface="標楷體" panose="03000509000000000000" pitchFamily="65" charset="-120"/>
                          <a:ea typeface="標楷體" panose="03000509000000000000" pitchFamily="65" charset="-120"/>
                        </a:rPr>
                        <a:t>應力</a:t>
                      </a:r>
                      <a:r>
                        <a:rPr lang="en-US" altLang="zh-TW" sz="1800" b="1" i="0" u="none" strike="noStrike">
                          <a:solidFill>
                            <a:srgbClr val="000000"/>
                          </a:solidFill>
                          <a:effectLst/>
                          <a:latin typeface="標楷體" panose="03000509000000000000" pitchFamily="65" charset="-120"/>
                          <a:ea typeface="標楷體" panose="03000509000000000000" pitchFamily="65" charset="-120"/>
                        </a:rPr>
                        <a:t>(</a:t>
                      </a:r>
                      <a:r>
                        <a:rPr lang="en-US" sz="1800" b="1" i="0" u="none" strike="noStrike">
                          <a:solidFill>
                            <a:srgbClr val="000000"/>
                          </a:solidFill>
                          <a:effectLst/>
                          <a:latin typeface="標楷體" panose="03000509000000000000" pitchFamily="65" charset="-120"/>
                          <a:ea typeface="標楷體" panose="03000509000000000000" pitchFamily="65" charset="-120"/>
                        </a:rPr>
                        <a:t>MPa)</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腹桿最大</a:t>
                      </a:r>
                      <a:br>
                        <a:rPr lang="zh-TW" altLang="en-US" sz="1800" b="1" i="0" u="none" strike="noStrike">
                          <a:solidFill>
                            <a:srgbClr val="000000"/>
                          </a:solidFill>
                          <a:effectLst/>
                          <a:latin typeface="標楷體" panose="03000509000000000000" pitchFamily="65" charset="-120"/>
                          <a:ea typeface="標楷體" panose="03000509000000000000" pitchFamily="65" charset="-120"/>
                        </a:rPr>
                      </a:br>
                      <a:r>
                        <a:rPr lang="zh-TW" altLang="en-US" sz="1800" b="1" i="0" u="none" strike="noStrike">
                          <a:solidFill>
                            <a:srgbClr val="000000"/>
                          </a:solidFill>
                          <a:effectLst/>
                          <a:latin typeface="標楷體" panose="03000509000000000000" pitchFamily="65" charset="-120"/>
                          <a:ea typeface="標楷體" panose="03000509000000000000" pitchFamily="65" charset="-120"/>
                        </a:rPr>
                        <a:t>應力</a:t>
                      </a:r>
                      <a:r>
                        <a:rPr lang="en-US" altLang="zh-TW" sz="1800" b="1" i="0" u="none" strike="noStrike">
                          <a:solidFill>
                            <a:srgbClr val="000000"/>
                          </a:solidFill>
                          <a:effectLst/>
                          <a:latin typeface="標楷體" panose="03000509000000000000" pitchFamily="65" charset="-120"/>
                          <a:ea typeface="標楷體" panose="03000509000000000000" pitchFamily="65" charset="-120"/>
                        </a:rPr>
                        <a:t>(MPa)</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下弦最大</a:t>
                      </a:r>
                      <a:br>
                        <a:rPr lang="zh-TW" altLang="en-US" sz="1800" b="1" i="0" u="none" strike="noStrike">
                          <a:solidFill>
                            <a:srgbClr val="000000"/>
                          </a:solidFill>
                          <a:effectLst/>
                          <a:latin typeface="標楷體" panose="03000509000000000000" pitchFamily="65" charset="-120"/>
                          <a:ea typeface="標楷體" panose="03000509000000000000" pitchFamily="65" charset="-120"/>
                        </a:rPr>
                      </a:br>
                      <a:r>
                        <a:rPr lang="zh-TW" altLang="en-US" sz="1800" b="1" i="0" u="none" strike="noStrike">
                          <a:solidFill>
                            <a:srgbClr val="000000"/>
                          </a:solidFill>
                          <a:effectLst/>
                          <a:latin typeface="標楷體" panose="03000509000000000000" pitchFamily="65" charset="-120"/>
                          <a:ea typeface="標楷體" panose="03000509000000000000" pitchFamily="65" charset="-120"/>
                        </a:rPr>
                        <a:t>應力</a:t>
                      </a:r>
                      <a:r>
                        <a:rPr lang="en-US" altLang="zh-TW" sz="1800" b="1" i="0" u="none" strike="noStrike">
                          <a:solidFill>
                            <a:srgbClr val="000000"/>
                          </a:solidFill>
                          <a:effectLst/>
                          <a:latin typeface="標楷體" panose="03000509000000000000" pitchFamily="65" charset="-120"/>
                          <a:ea typeface="標楷體" panose="03000509000000000000" pitchFamily="65" charset="-120"/>
                        </a:rPr>
                        <a:t>(</a:t>
                      </a:r>
                      <a:r>
                        <a:rPr lang="en-US" sz="1800" b="1" i="0" u="none" strike="noStrike">
                          <a:solidFill>
                            <a:srgbClr val="000000"/>
                          </a:solidFill>
                          <a:effectLst/>
                          <a:latin typeface="標楷體" panose="03000509000000000000" pitchFamily="65" charset="-120"/>
                          <a:ea typeface="標楷體" panose="03000509000000000000" pitchFamily="65" charset="-120"/>
                        </a:rPr>
                        <a:t>MPa)</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材料總重</a:t>
                      </a:r>
                      <a:r>
                        <a:rPr lang="en-US" altLang="zh-TW" sz="1800" b="1" i="0" u="none" strike="noStrike">
                          <a:solidFill>
                            <a:srgbClr val="000000"/>
                          </a:solidFill>
                          <a:effectLst/>
                          <a:latin typeface="標楷體" panose="03000509000000000000" pitchFamily="65" charset="-120"/>
                          <a:ea typeface="標楷體" panose="03000509000000000000" pitchFamily="65" charset="-120"/>
                        </a:rPr>
                        <a:t>(</a:t>
                      </a:r>
                      <a:r>
                        <a:rPr lang="en-US" sz="1800" b="1" i="0" u="none" strike="noStrike">
                          <a:solidFill>
                            <a:srgbClr val="000000"/>
                          </a:solidFill>
                          <a:effectLst/>
                          <a:latin typeface="標楷體" panose="03000509000000000000" pitchFamily="65" charset="-120"/>
                          <a:ea typeface="標楷體" panose="03000509000000000000" pitchFamily="65" charset="-120"/>
                        </a:rPr>
                        <a:t>Kg)</a:t>
                      </a:r>
                    </a:p>
                  </a:txBody>
                  <a:tcPr marL="5077" marR="5077" marT="5077"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r>
              <a:tr h="533128">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1</a:t>
                      </a:r>
                    </a:p>
                  </a:txBody>
                  <a:tcPr marL="5077" marR="5077" marT="5077"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原型</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a:t>
                      </a:r>
                      <a:r>
                        <a:rPr lang="en-US" altLang="zh-TW" sz="1800" b="0" i="0" u="none" strike="noStrike">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2.3mm</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336.42</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71.82</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190.2</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112.18</a:t>
                      </a:r>
                    </a:p>
                  </a:txBody>
                  <a:tcPr marL="5077" marR="5077" marT="5077"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4" name="表格 3"/>
          <p:cNvGraphicFramePr>
            <a:graphicFrameLocks noGrp="1"/>
          </p:cNvGraphicFramePr>
          <p:nvPr/>
        </p:nvGraphicFramePr>
        <p:xfrm>
          <a:off x="590551" y="5251716"/>
          <a:ext cx="10601324" cy="1104634"/>
        </p:xfrm>
        <a:graphic>
          <a:graphicData uri="http://schemas.openxmlformats.org/drawingml/2006/table">
            <a:tbl>
              <a:tblPr/>
              <a:tblGrid>
                <a:gridCol w="652389"/>
                <a:gridCol w="1440693"/>
                <a:gridCol w="2962934"/>
                <a:gridCol w="1576607"/>
                <a:gridCol w="1440693"/>
                <a:gridCol w="1372736"/>
                <a:gridCol w="1155272"/>
              </a:tblGrid>
              <a:tr h="462712">
                <a:tc>
                  <a:txBody>
                    <a:bodyPr/>
                    <a:lstStyle/>
                    <a:p>
                      <a:pPr algn="ctr" rtl="0" fontAlgn="ctr"/>
                      <a:r>
                        <a:rPr lang="en-US" sz="1800" b="1" i="0" u="none" strike="noStrike" dirty="0">
                          <a:solidFill>
                            <a:srgbClr val="000000"/>
                          </a:solidFill>
                          <a:effectLst/>
                          <a:latin typeface="標楷體" panose="03000509000000000000" pitchFamily="65" charset="-120"/>
                          <a:ea typeface="標楷體" panose="03000509000000000000" pitchFamily="65" charset="-120"/>
                        </a:rPr>
                        <a:t>CASE</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變化</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dirty="0">
                          <a:solidFill>
                            <a:srgbClr val="000000"/>
                          </a:solidFill>
                          <a:effectLst/>
                          <a:latin typeface="標楷體" panose="03000509000000000000" pitchFamily="65" charset="-120"/>
                          <a:ea typeface="標楷體" panose="03000509000000000000" pitchFamily="65" charset="-120"/>
                        </a:rPr>
                        <a:t>桁架形式尺寸</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上弦應力比</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腹桿應力比</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下弦應力比</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重量比</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r>
              <a:tr h="641922">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1</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原型</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dirty="0">
                          <a:solidFill>
                            <a:srgbClr val="000000"/>
                          </a:solidFill>
                          <a:effectLst/>
                          <a:latin typeface="標楷體" panose="03000509000000000000" pitchFamily="65" charset="-120"/>
                          <a:ea typeface="標楷體" panose="03000509000000000000" pitchFamily="65" charset="-120"/>
                        </a:rPr>
                      </a:b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腹桿</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2.3mm</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96%</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Calibri" panose="020F0502020204030204" pitchFamily="34" charset="0"/>
                          <a:ea typeface="新細明體" panose="02020500000000000000" pitchFamily="18" charset="-120"/>
                        </a:rPr>
                        <a:t>21%</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Calibri" panose="020F0502020204030204" pitchFamily="34" charset="0"/>
                          <a:ea typeface="新細明體" panose="02020500000000000000" pitchFamily="18" charset="-120"/>
                        </a:rPr>
                        <a:t>54%</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100%</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5" name="圖片 4">
            <a:extLst>
              <a:ext uri="{FF2B5EF4-FFF2-40B4-BE49-F238E27FC236}">
                <a16:creationId xmlns:a16="http://schemas.microsoft.com/office/drawing/2014/main" xmlns="" id="{31119C8B-2143-4AED-A8FE-ABA045D4536F}"/>
              </a:ext>
            </a:extLst>
          </p:cNvPr>
          <p:cNvPicPr>
            <a:picLocks noChangeAspect="1"/>
          </p:cNvPicPr>
          <p:nvPr/>
        </p:nvPicPr>
        <p:blipFill>
          <a:blip r:embed="rId2"/>
          <a:stretch>
            <a:fillRect/>
          </a:stretch>
        </p:blipFill>
        <p:spPr>
          <a:xfrm>
            <a:off x="313125" y="2999262"/>
            <a:ext cx="10878750" cy="1509975"/>
          </a:xfrm>
          <a:prstGeom prst="rect">
            <a:avLst/>
          </a:prstGeom>
        </p:spPr>
      </p:pic>
    </p:spTree>
    <p:extLst>
      <p:ext uri="{BB962C8B-B14F-4D97-AF65-F5344CB8AC3E}">
        <p14:creationId xmlns:p14="http://schemas.microsoft.com/office/powerpoint/2010/main" val="12703779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38</a:t>
            </a:fld>
            <a:endParaRPr lang="zh-TW" altLang="en-US">
              <a:solidFill>
                <a:prstClr val="black">
                  <a:tint val="75000"/>
                </a:prstClr>
              </a:solidFill>
            </a:endParaRPr>
          </a:p>
        </p:txBody>
      </p:sp>
      <p:graphicFrame>
        <p:nvGraphicFramePr>
          <p:cNvPr id="3" name="表格 2"/>
          <p:cNvGraphicFramePr>
            <a:graphicFrameLocks noGrp="1"/>
          </p:cNvGraphicFramePr>
          <p:nvPr/>
        </p:nvGraphicFramePr>
        <p:xfrm>
          <a:off x="590551" y="1149350"/>
          <a:ext cx="10601324" cy="1152851"/>
        </p:xfrm>
        <a:graphic>
          <a:graphicData uri="http://schemas.openxmlformats.org/drawingml/2006/table">
            <a:tbl>
              <a:tblPr/>
              <a:tblGrid>
                <a:gridCol w="618480"/>
                <a:gridCol w="1365809"/>
                <a:gridCol w="2808931"/>
                <a:gridCol w="1494659"/>
                <a:gridCol w="1365809"/>
                <a:gridCol w="1301385"/>
                <a:gridCol w="1646251"/>
              </a:tblGrid>
              <a:tr h="548360">
                <a:tc>
                  <a:txBody>
                    <a:bodyPr/>
                    <a:lstStyle/>
                    <a:p>
                      <a:pPr algn="ctr" rtl="0" fontAlgn="ctr"/>
                      <a:r>
                        <a:rPr lang="en-US" sz="1800" b="1" i="0" u="none" strike="noStrike" dirty="0">
                          <a:solidFill>
                            <a:srgbClr val="000000"/>
                          </a:solidFill>
                          <a:effectLst/>
                          <a:latin typeface="標楷體" panose="03000509000000000000" pitchFamily="65" charset="-120"/>
                          <a:ea typeface="標楷體" panose="03000509000000000000" pitchFamily="65" charset="-120"/>
                        </a:rPr>
                        <a:t>CASE</a:t>
                      </a:r>
                    </a:p>
                  </a:txBody>
                  <a:tcPr marL="5077" marR="5077" marT="5077"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dirty="0">
                          <a:solidFill>
                            <a:srgbClr val="000000"/>
                          </a:solidFill>
                          <a:effectLst/>
                          <a:latin typeface="標楷體" panose="03000509000000000000" pitchFamily="65" charset="-120"/>
                          <a:ea typeface="標楷體" panose="03000509000000000000" pitchFamily="65" charset="-120"/>
                        </a:rPr>
                        <a:t>變化</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dirty="0">
                          <a:solidFill>
                            <a:srgbClr val="000000"/>
                          </a:solidFill>
                          <a:effectLst/>
                          <a:latin typeface="標楷體" panose="03000509000000000000" pitchFamily="65" charset="-120"/>
                          <a:ea typeface="標楷體" panose="03000509000000000000" pitchFamily="65" charset="-120"/>
                        </a:rPr>
                        <a:t>桁架形式尺寸</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上弦最大</a:t>
                      </a:r>
                      <a:br>
                        <a:rPr lang="zh-TW" altLang="en-US" sz="1800" b="1" i="0" u="none" strike="noStrike">
                          <a:solidFill>
                            <a:srgbClr val="000000"/>
                          </a:solidFill>
                          <a:effectLst/>
                          <a:latin typeface="標楷體" panose="03000509000000000000" pitchFamily="65" charset="-120"/>
                          <a:ea typeface="標楷體" panose="03000509000000000000" pitchFamily="65" charset="-120"/>
                        </a:rPr>
                      </a:br>
                      <a:r>
                        <a:rPr lang="zh-TW" altLang="en-US" sz="1800" b="1" i="0" u="none" strike="noStrike">
                          <a:solidFill>
                            <a:srgbClr val="000000"/>
                          </a:solidFill>
                          <a:effectLst/>
                          <a:latin typeface="標楷體" panose="03000509000000000000" pitchFamily="65" charset="-120"/>
                          <a:ea typeface="標楷體" panose="03000509000000000000" pitchFamily="65" charset="-120"/>
                        </a:rPr>
                        <a:t>應力</a:t>
                      </a:r>
                      <a:r>
                        <a:rPr lang="en-US" altLang="zh-TW" sz="1800" b="1" i="0" u="none" strike="noStrike">
                          <a:solidFill>
                            <a:srgbClr val="000000"/>
                          </a:solidFill>
                          <a:effectLst/>
                          <a:latin typeface="標楷體" panose="03000509000000000000" pitchFamily="65" charset="-120"/>
                          <a:ea typeface="標楷體" panose="03000509000000000000" pitchFamily="65" charset="-120"/>
                        </a:rPr>
                        <a:t>(</a:t>
                      </a:r>
                      <a:r>
                        <a:rPr lang="en-US" sz="1800" b="1" i="0" u="none" strike="noStrike">
                          <a:solidFill>
                            <a:srgbClr val="000000"/>
                          </a:solidFill>
                          <a:effectLst/>
                          <a:latin typeface="標楷體" panose="03000509000000000000" pitchFamily="65" charset="-120"/>
                          <a:ea typeface="標楷體" panose="03000509000000000000" pitchFamily="65" charset="-120"/>
                        </a:rPr>
                        <a:t>MPa)</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腹桿最大</a:t>
                      </a:r>
                      <a:br>
                        <a:rPr lang="zh-TW" altLang="en-US" sz="1800" b="1" i="0" u="none" strike="noStrike">
                          <a:solidFill>
                            <a:srgbClr val="000000"/>
                          </a:solidFill>
                          <a:effectLst/>
                          <a:latin typeface="標楷體" panose="03000509000000000000" pitchFamily="65" charset="-120"/>
                          <a:ea typeface="標楷體" panose="03000509000000000000" pitchFamily="65" charset="-120"/>
                        </a:rPr>
                      </a:br>
                      <a:r>
                        <a:rPr lang="zh-TW" altLang="en-US" sz="1800" b="1" i="0" u="none" strike="noStrike">
                          <a:solidFill>
                            <a:srgbClr val="000000"/>
                          </a:solidFill>
                          <a:effectLst/>
                          <a:latin typeface="標楷體" panose="03000509000000000000" pitchFamily="65" charset="-120"/>
                          <a:ea typeface="標楷體" panose="03000509000000000000" pitchFamily="65" charset="-120"/>
                        </a:rPr>
                        <a:t>應力</a:t>
                      </a:r>
                      <a:r>
                        <a:rPr lang="en-US" altLang="zh-TW" sz="1800" b="1" i="0" u="none" strike="noStrike">
                          <a:solidFill>
                            <a:srgbClr val="000000"/>
                          </a:solidFill>
                          <a:effectLst/>
                          <a:latin typeface="標楷體" panose="03000509000000000000" pitchFamily="65" charset="-120"/>
                          <a:ea typeface="標楷體" panose="03000509000000000000" pitchFamily="65" charset="-120"/>
                        </a:rPr>
                        <a:t>(MPa)</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下弦最大</a:t>
                      </a:r>
                      <a:br>
                        <a:rPr lang="zh-TW" altLang="en-US" sz="1800" b="1" i="0" u="none" strike="noStrike">
                          <a:solidFill>
                            <a:srgbClr val="000000"/>
                          </a:solidFill>
                          <a:effectLst/>
                          <a:latin typeface="標楷體" panose="03000509000000000000" pitchFamily="65" charset="-120"/>
                          <a:ea typeface="標楷體" panose="03000509000000000000" pitchFamily="65" charset="-120"/>
                        </a:rPr>
                      </a:br>
                      <a:r>
                        <a:rPr lang="zh-TW" altLang="en-US" sz="1800" b="1" i="0" u="none" strike="noStrike">
                          <a:solidFill>
                            <a:srgbClr val="000000"/>
                          </a:solidFill>
                          <a:effectLst/>
                          <a:latin typeface="標楷體" panose="03000509000000000000" pitchFamily="65" charset="-120"/>
                          <a:ea typeface="標楷體" panose="03000509000000000000" pitchFamily="65" charset="-120"/>
                        </a:rPr>
                        <a:t>應力</a:t>
                      </a:r>
                      <a:r>
                        <a:rPr lang="en-US" altLang="zh-TW" sz="1800" b="1" i="0" u="none" strike="noStrike">
                          <a:solidFill>
                            <a:srgbClr val="000000"/>
                          </a:solidFill>
                          <a:effectLst/>
                          <a:latin typeface="標楷體" panose="03000509000000000000" pitchFamily="65" charset="-120"/>
                          <a:ea typeface="標楷體" panose="03000509000000000000" pitchFamily="65" charset="-120"/>
                        </a:rPr>
                        <a:t>(</a:t>
                      </a:r>
                      <a:r>
                        <a:rPr lang="en-US" sz="1800" b="1" i="0" u="none" strike="noStrike">
                          <a:solidFill>
                            <a:srgbClr val="000000"/>
                          </a:solidFill>
                          <a:effectLst/>
                          <a:latin typeface="標楷體" panose="03000509000000000000" pitchFamily="65" charset="-120"/>
                          <a:ea typeface="標楷體" panose="03000509000000000000" pitchFamily="65" charset="-120"/>
                        </a:rPr>
                        <a:t>MPa)</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材料總重</a:t>
                      </a:r>
                      <a:r>
                        <a:rPr lang="en-US" altLang="zh-TW" sz="1800" b="1" i="0" u="none" strike="noStrike">
                          <a:solidFill>
                            <a:srgbClr val="000000"/>
                          </a:solidFill>
                          <a:effectLst/>
                          <a:latin typeface="標楷體" panose="03000509000000000000" pitchFamily="65" charset="-120"/>
                          <a:ea typeface="標楷體" panose="03000509000000000000" pitchFamily="65" charset="-120"/>
                        </a:rPr>
                        <a:t>(</a:t>
                      </a:r>
                      <a:r>
                        <a:rPr lang="en-US" sz="1800" b="1" i="0" u="none" strike="noStrike">
                          <a:solidFill>
                            <a:srgbClr val="000000"/>
                          </a:solidFill>
                          <a:effectLst/>
                          <a:latin typeface="標楷體" panose="03000509000000000000" pitchFamily="65" charset="-120"/>
                          <a:ea typeface="標楷體" panose="03000509000000000000" pitchFamily="65" charset="-120"/>
                        </a:rPr>
                        <a:t>Kg)</a:t>
                      </a:r>
                    </a:p>
                  </a:txBody>
                  <a:tcPr marL="5077" marR="5077" marT="5077"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r>
              <a:tr h="599134">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a:t>
                      </a:r>
                    </a:p>
                  </a:txBody>
                  <a:tcPr marL="5077" marR="5077" marT="5077"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腹桿變薄</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dirty="0">
                          <a:solidFill>
                            <a:srgbClr val="000000"/>
                          </a:solidFill>
                          <a:effectLst/>
                          <a:latin typeface="標楷體" panose="03000509000000000000" pitchFamily="65" charset="-120"/>
                          <a:ea typeface="標楷體" panose="03000509000000000000" pitchFamily="65" charset="-120"/>
                        </a:rPr>
                      </a:b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腹桿</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1.6mm</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336.69</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100.1</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189.81</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97.87</a:t>
                      </a:r>
                    </a:p>
                  </a:txBody>
                  <a:tcPr marL="5077" marR="5077" marT="5077"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4" name="表格 3"/>
          <p:cNvGraphicFramePr>
            <a:graphicFrameLocks noGrp="1"/>
          </p:cNvGraphicFramePr>
          <p:nvPr/>
        </p:nvGraphicFramePr>
        <p:xfrm>
          <a:off x="590550" y="5016500"/>
          <a:ext cx="10534649" cy="1104634"/>
        </p:xfrm>
        <a:graphic>
          <a:graphicData uri="http://schemas.openxmlformats.org/drawingml/2006/table">
            <a:tbl>
              <a:tblPr/>
              <a:tblGrid>
                <a:gridCol w="648286"/>
                <a:gridCol w="1431632"/>
                <a:gridCol w="2944299"/>
                <a:gridCol w="1566691"/>
                <a:gridCol w="1431632"/>
                <a:gridCol w="1364102"/>
                <a:gridCol w="1148007"/>
              </a:tblGrid>
              <a:tr h="462712">
                <a:tc>
                  <a:txBody>
                    <a:bodyPr/>
                    <a:lstStyle/>
                    <a:p>
                      <a:pPr algn="ctr" rtl="0" fontAlgn="ctr"/>
                      <a:r>
                        <a:rPr lang="en-US" sz="1800" b="1" i="0" u="none" strike="noStrike" dirty="0">
                          <a:solidFill>
                            <a:srgbClr val="000000"/>
                          </a:solidFill>
                          <a:effectLst/>
                          <a:latin typeface="標楷體" panose="03000509000000000000" pitchFamily="65" charset="-120"/>
                          <a:ea typeface="標楷體" panose="03000509000000000000" pitchFamily="65" charset="-120"/>
                        </a:rPr>
                        <a:t>CASE</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變化</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dirty="0">
                          <a:solidFill>
                            <a:srgbClr val="000000"/>
                          </a:solidFill>
                          <a:effectLst/>
                          <a:latin typeface="標楷體" panose="03000509000000000000" pitchFamily="65" charset="-120"/>
                          <a:ea typeface="標楷體" panose="03000509000000000000" pitchFamily="65" charset="-120"/>
                        </a:rPr>
                        <a:t>桁架形式尺寸</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上弦應力比</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腹桿應力比</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下弦應力比</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重量比</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r>
              <a:tr h="641922">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腹桿變薄</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dirty="0">
                          <a:solidFill>
                            <a:srgbClr val="000000"/>
                          </a:solidFill>
                          <a:effectLst/>
                          <a:latin typeface="標楷體" panose="03000509000000000000" pitchFamily="65" charset="-120"/>
                          <a:ea typeface="標楷體" panose="03000509000000000000" pitchFamily="65" charset="-120"/>
                        </a:rPr>
                      </a:b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腹桿</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1.6mm</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96%</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29%</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Calibri" panose="020F0502020204030204" pitchFamily="34" charset="0"/>
                          <a:ea typeface="新細明體" panose="02020500000000000000" pitchFamily="18" charset="-120"/>
                        </a:rPr>
                        <a:t>54%</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87%</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5" name="圖片 4">
            <a:extLst>
              <a:ext uri="{FF2B5EF4-FFF2-40B4-BE49-F238E27FC236}">
                <a16:creationId xmlns:a16="http://schemas.microsoft.com/office/drawing/2014/main" xmlns="" id="{E54674BC-0A5E-4FFB-8FC2-D34E2735F46A}"/>
              </a:ext>
            </a:extLst>
          </p:cNvPr>
          <p:cNvPicPr>
            <a:picLocks noChangeAspect="1"/>
          </p:cNvPicPr>
          <p:nvPr/>
        </p:nvPicPr>
        <p:blipFill>
          <a:blip r:embed="rId2"/>
          <a:stretch>
            <a:fillRect/>
          </a:stretch>
        </p:blipFill>
        <p:spPr>
          <a:xfrm>
            <a:off x="590550" y="2925925"/>
            <a:ext cx="10868025" cy="1466850"/>
          </a:xfrm>
          <a:prstGeom prst="rect">
            <a:avLst/>
          </a:prstGeom>
        </p:spPr>
      </p:pic>
    </p:spTree>
    <p:extLst>
      <p:ext uri="{BB962C8B-B14F-4D97-AF65-F5344CB8AC3E}">
        <p14:creationId xmlns:p14="http://schemas.microsoft.com/office/powerpoint/2010/main" val="4791031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39</a:t>
            </a:fld>
            <a:endParaRPr lang="zh-TW" altLang="en-US">
              <a:solidFill>
                <a:prstClr val="black">
                  <a:tint val="75000"/>
                </a:prstClr>
              </a:solidFill>
            </a:endParaRPr>
          </a:p>
        </p:txBody>
      </p:sp>
      <p:graphicFrame>
        <p:nvGraphicFramePr>
          <p:cNvPr id="3" name="表格 2"/>
          <p:cNvGraphicFramePr>
            <a:graphicFrameLocks noGrp="1"/>
          </p:cNvGraphicFramePr>
          <p:nvPr/>
        </p:nvGraphicFramePr>
        <p:xfrm>
          <a:off x="590551" y="1149350"/>
          <a:ext cx="10601324" cy="1107434"/>
        </p:xfrm>
        <a:graphic>
          <a:graphicData uri="http://schemas.openxmlformats.org/drawingml/2006/table">
            <a:tbl>
              <a:tblPr/>
              <a:tblGrid>
                <a:gridCol w="618480"/>
                <a:gridCol w="1365809"/>
                <a:gridCol w="2808931"/>
                <a:gridCol w="1494659"/>
                <a:gridCol w="1365809"/>
                <a:gridCol w="1301385"/>
                <a:gridCol w="1646251"/>
              </a:tblGrid>
              <a:tr h="548360">
                <a:tc>
                  <a:txBody>
                    <a:bodyPr/>
                    <a:lstStyle/>
                    <a:p>
                      <a:pPr algn="ctr" rtl="0" fontAlgn="ctr"/>
                      <a:r>
                        <a:rPr lang="en-US" sz="1800" b="1" i="0" u="none" strike="noStrike" dirty="0">
                          <a:solidFill>
                            <a:srgbClr val="000000"/>
                          </a:solidFill>
                          <a:effectLst/>
                          <a:latin typeface="標楷體" panose="03000509000000000000" pitchFamily="65" charset="-120"/>
                          <a:ea typeface="標楷體" panose="03000509000000000000" pitchFamily="65" charset="-120"/>
                        </a:rPr>
                        <a:t>CASE</a:t>
                      </a:r>
                    </a:p>
                  </a:txBody>
                  <a:tcPr marL="5077" marR="5077" marT="5077"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dirty="0">
                          <a:solidFill>
                            <a:srgbClr val="000000"/>
                          </a:solidFill>
                          <a:effectLst/>
                          <a:latin typeface="標楷體" panose="03000509000000000000" pitchFamily="65" charset="-120"/>
                          <a:ea typeface="標楷體" panose="03000509000000000000" pitchFamily="65" charset="-120"/>
                        </a:rPr>
                        <a:t>變化</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dirty="0">
                          <a:solidFill>
                            <a:srgbClr val="000000"/>
                          </a:solidFill>
                          <a:effectLst/>
                          <a:latin typeface="標楷體" panose="03000509000000000000" pitchFamily="65" charset="-120"/>
                          <a:ea typeface="標楷體" panose="03000509000000000000" pitchFamily="65" charset="-120"/>
                        </a:rPr>
                        <a:t>桁架形式尺寸</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上弦最大</a:t>
                      </a:r>
                      <a:br>
                        <a:rPr lang="zh-TW" altLang="en-US" sz="1800" b="1" i="0" u="none" strike="noStrike">
                          <a:solidFill>
                            <a:srgbClr val="000000"/>
                          </a:solidFill>
                          <a:effectLst/>
                          <a:latin typeface="標楷體" panose="03000509000000000000" pitchFamily="65" charset="-120"/>
                          <a:ea typeface="標楷體" panose="03000509000000000000" pitchFamily="65" charset="-120"/>
                        </a:rPr>
                      </a:br>
                      <a:r>
                        <a:rPr lang="zh-TW" altLang="en-US" sz="1800" b="1" i="0" u="none" strike="noStrike">
                          <a:solidFill>
                            <a:srgbClr val="000000"/>
                          </a:solidFill>
                          <a:effectLst/>
                          <a:latin typeface="標楷體" panose="03000509000000000000" pitchFamily="65" charset="-120"/>
                          <a:ea typeface="標楷體" panose="03000509000000000000" pitchFamily="65" charset="-120"/>
                        </a:rPr>
                        <a:t>應力</a:t>
                      </a:r>
                      <a:r>
                        <a:rPr lang="en-US" altLang="zh-TW" sz="1800" b="1" i="0" u="none" strike="noStrike">
                          <a:solidFill>
                            <a:srgbClr val="000000"/>
                          </a:solidFill>
                          <a:effectLst/>
                          <a:latin typeface="標楷體" panose="03000509000000000000" pitchFamily="65" charset="-120"/>
                          <a:ea typeface="標楷體" panose="03000509000000000000" pitchFamily="65" charset="-120"/>
                        </a:rPr>
                        <a:t>(</a:t>
                      </a:r>
                      <a:r>
                        <a:rPr lang="en-US" sz="1800" b="1" i="0" u="none" strike="noStrike">
                          <a:solidFill>
                            <a:srgbClr val="000000"/>
                          </a:solidFill>
                          <a:effectLst/>
                          <a:latin typeface="標楷體" panose="03000509000000000000" pitchFamily="65" charset="-120"/>
                          <a:ea typeface="標楷體" panose="03000509000000000000" pitchFamily="65" charset="-120"/>
                        </a:rPr>
                        <a:t>MPa)</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腹桿最大</a:t>
                      </a:r>
                      <a:br>
                        <a:rPr lang="zh-TW" altLang="en-US" sz="1800" b="1" i="0" u="none" strike="noStrike">
                          <a:solidFill>
                            <a:srgbClr val="000000"/>
                          </a:solidFill>
                          <a:effectLst/>
                          <a:latin typeface="標楷體" panose="03000509000000000000" pitchFamily="65" charset="-120"/>
                          <a:ea typeface="標楷體" panose="03000509000000000000" pitchFamily="65" charset="-120"/>
                        </a:rPr>
                      </a:br>
                      <a:r>
                        <a:rPr lang="zh-TW" altLang="en-US" sz="1800" b="1" i="0" u="none" strike="noStrike">
                          <a:solidFill>
                            <a:srgbClr val="000000"/>
                          </a:solidFill>
                          <a:effectLst/>
                          <a:latin typeface="標楷體" panose="03000509000000000000" pitchFamily="65" charset="-120"/>
                          <a:ea typeface="標楷體" panose="03000509000000000000" pitchFamily="65" charset="-120"/>
                        </a:rPr>
                        <a:t>應力</a:t>
                      </a:r>
                      <a:r>
                        <a:rPr lang="en-US" altLang="zh-TW" sz="1800" b="1" i="0" u="none" strike="noStrike">
                          <a:solidFill>
                            <a:srgbClr val="000000"/>
                          </a:solidFill>
                          <a:effectLst/>
                          <a:latin typeface="標楷體" panose="03000509000000000000" pitchFamily="65" charset="-120"/>
                          <a:ea typeface="標楷體" panose="03000509000000000000" pitchFamily="65" charset="-120"/>
                        </a:rPr>
                        <a:t>(MPa)</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下弦最大</a:t>
                      </a:r>
                      <a:br>
                        <a:rPr lang="zh-TW" altLang="en-US" sz="1800" b="1" i="0" u="none" strike="noStrike">
                          <a:solidFill>
                            <a:srgbClr val="000000"/>
                          </a:solidFill>
                          <a:effectLst/>
                          <a:latin typeface="標楷體" panose="03000509000000000000" pitchFamily="65" charset="-120"/>
                          <a:ea typeface="標楷體" panose="03000509000000000000" pitchFamily="65" charset="-120"/>
                        </a:rPr>
                      </a:br>
                      <a:r>
                        <a:rPr lang="zh-TW" altLang="en-US" sz="1800" b="1" i="0" u="none" strike="noStrike">
                          <a:solidFill>
                            <a:srgbClr val="000000"/>
                          </a:solidFill>
                          <a:effectLst/>
                          <a:latin typeface="標楷體" panose="03000509000000000000" pitchFamily="65" charset="-120"/>
                          <a:ea typeface="標楷體" panose="03000509000000000000" pitchFamily="65" charset="-120"/>
                        </a:rPr>
                        <a:t>應力</a:t>
                      </a:r>
                      <a:r>
                        <a:rPr lang="en-US" altLang="zh-TW" sz="1800" b="1" i="0" u="none" strike="noStrike">
                          <a:solidFill>
                            <a:srgbClr val="000000"/>
                          </a:solidFill>
                          <a:effectLst/>
                          <a:latin typeface="標楷體" panose="03000509000000000000" pitchFamily="65" charset="-120"/>
                          <a:ea typeface="標楷體" panose="03000509000000000000" pitchFamily="65" charset="-120"/>
                        </a:rPr>
                        <a:t>(</a:t>
                      </a:r>
                      <a:r>
                        <a:rPr lang="en-US" sz="1800" b="1" i="0" u="none" strike="noStrike">
                          <a:solidFill>
                            <a:srgbClr val="000000"/>
                          </a:solidFill>
                          <a:effectLst/>
                          <a:latin typeface="標楷體" panose="03000509000000000000" pitchFamily="65" charset="-120"/>
                          <a:ea typeface="標楷體" panose="03000509000000000000" pitchFamily="65" charset="-120"/>
                        </a:rPr>
                        <a:t>MPa)</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材料總重</a:t>
                      </a:r>
                      <a:r>
                        <a:rPr lang="en-US" altLang="zh-TW" sz="1800" b="1" i="0" u="none" strike="noStrike">
                          <a:solidFill>
                            <a:srgbClr val="000000"/>
                          </a:solidFill>
                          <a:effectLst/>
                          <a:latin typeface="標楷體" panose="03000509000000000000" pitchFamily="65" charset="-120"/>
                          <a:ea typeface="標楷體" panose="03000509000000000000" pitchFamily="65" charset="-120"/>
                        </a:rPr>
                        <a:t>(</a:t>
                      </a:r>
                      <a:r>
                        <a:rPr lang="en-US" sz="1800" b="1" i="0" u="none" strike="noStrike">
                          <a:solidFill>
                            <a:srgbClr val="000000"/>
                          </a:solidFill>
                          <a:effectLst/>
                          <a:latin typeface="標楷體" panose="03000509000000000000" pitchFamily="65" charset="-120"/>
                          <a:ea typeface="標楷體" panose="03000509000000000000" pitchFamily="65" charset="-120"/>
                        </a:rPr>
                        <a:t>Kg)</a:t>
                      </a:r>
                    </a:p>
                  </a:txBody>
                  <a:tcPr marL="5077" marR="5077" marT="5077"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r>
              <a:tr h="497586">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3</a:t>
                      </a:r>
                    </a:p>
                  </a:txBody>
                  <a:tcPr marL="5077" marR="5077" marT="5077"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腹桿變小</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100x50</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a:t>
                      </a:r>
                      <a:r>
                        <a:rPr lang="en-US" altLang="zh-TW" sz="1800" b="0" i="0" u="none" strike="noStrike">
                          <a:solidFill>
                            <a:srgbClr val="000000"/>
                          </a:solidFill>
                          <a:effectLst/>
                          <a:latin typeface="標楷體" panose="03000509000000000000" pitchFamily="65" charset="-120"/>
                          <a:ea typeface="標楷體" panose="03000509000000000000" pitchFamily="65" charset="-120"/>
                        </a:rPr>
                        <a:t>C75x50</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，厚</a:t>
                      </a:r>
                      <a:r>
                        <a:rPr lang="en-US" altLang="zh-TW" sz="1800" b="0" i="0" u="none" strike="noStrike">
                          <a:solidFill>
                            <a:srgbClr val="000000"/>
                          </a:solidFill>
                          <a:effectLst/>
                          <a:latin typeface="標楷體" panose="03000509000000000000" pitchFamily="65" charset="-120"/>
                          <a:ea typeface="標楷體" panose="03000509000000000000" pitchFamily="65" charset="-120"/>
                        </a:rPr>
                        <a:t>1.6mm</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337.53</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118.73</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190.92</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92.54</a:t>
                      </a:r>
                    </a:p>
                  </a:txBody>
                  <a:tcPr marL="5077" marR="5077" marT="5077"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4" name="表格 3"/>
          <p:cNvGraphicFramePr>
            <a:graphicFrameLocks noGrp="1"/>
          </p:cNvGraphicFramePr>
          <p:nvPr/>
        </p:nvGraphicFramePr>
        <p:xfrm>
          <a:off x="590551" y="4749800"/>
          <a:ext cx="10601324" cy="1104634"/>
        </p:xfrm>
        <a:graphic>
          <a:graphicData uri="http://schemas.openxmlformats.org/drawingml/2006/table">
            <a:tbl>
              <a:tblPr/>
              <a:tblGrid>
                <a:gridCol w="652389"/>
                <a:gridCol w="1440693"/>
                <a:gridCol w="2962934"/>
                <a:gridCol w="1576607"/>
                <a:gridCol w="1440693"/>
                <a:gridCol w="1372736"/>
                <a:gridCol w="1155272"/>
              </a:tblGrid>
              <a:tr h="462712">
                <a:tc>
                  <a:txBody>
                    <a:bodyPr/>
                    <a:lstStyle/>
                    <a:p>
                      <a:pPr algn="ctr" rtl="0" fontAlgn="ctr"/>
                      <a:r>
                        <a:rPr lang="en-US" sz="1800" b="1" i="0" u="none" strike="noStrike" dirty="0">
                          <a:solidFill>
                            <a:srgbClr val="000000"/>
                          </a:solidFill>
                          <a:effectLst/>
                          <a:latin typeface="標楷體" panose="03000509000000000000" pitchFamily="65" charset="-120"/>
                          <a:ea typeface="標楷體" panose="03000509000000000000" pitchFamily="65" charset="-120"/>
                        </a:rPr>
                        <a:t>CASE</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變化</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dirty="0">
                          <a:solidFill>
                            <a:srgbClr val="000000"/>
                          </a:solidFill>
                          <a:effectLst/>
                          <a:latin typeface="標楷體" panose="03000509000000000000" pitchFamily="65" charset="-120"/>
                          <a:ea typeface="標楷體" panose="03000509000000000000" pitchFamily="65" charset="-120"/>
                        </a:rPr>
                        <a:t>桁架形式尺寸</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上弦應力比</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腹桿應力比</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下弦應力比</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重量比</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r>
              <a:tr h="641922">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3</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腹桿變小</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100x50</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a:t>
                      </a:r>
                      <a:r>
                        <a:rPr lang="en-US" altLang="zh-TW" sz="1800" b="0" i="0" u="none" strike="noStrike">
                          <a:solidFill>
                            <a:srgbClr val="000000"/>
                          </a:solidFill>
                          <a:effectLst/>
                          <a:latin typeface="標楷體" panose="03000509000000000000" pitchFamily="65" charset="-120"/>
                          <a:ea typeface="標楷體" panose="03000509000000000000" pitchFamily="65" charset="-120"/>
                        </a:rPr>
                        <a:t>C75x50</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，厚</a:t>
                      </a:r>
                      <a:r>
                        <a:rPr lang="en-US" altLang="zh-TW" sz="1800" b="0" i="0" u="none" strike="noStrike">
                          <a:solidFill>
                            <a:srgbClr val="000000"/>
                          </a:solidFill>
                          <a:effectLst/>
                          <a:latin typeface="標楷體" panose="03000509000000000000" pitchFamily="65" charset="-120"/>
                          <a:ea typeface="標楷體" panose="03000509000000000000" pitchFamily="65" charset="-120"/>
                        </a:rPr>
                        <a:t>1.6mm</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96%</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34%</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55%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82%</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5" name="圖片 4">
            <a:extLst>
              <a:ext uri="{FF2B5EF4-FFF2-40B4-BE49-F238E27FC236}">
                <a16:creationId xmlns:a16="http://schemas.microsoft.com/office/drawing/2014/main" xmlns="" id="{4B9DD875-F05F-47FD-912B-634187EA35BF}"/>
              </a:ext>
            </a:extLst>
          </p:cNvPr>
          <p:cNvPicPr>
            <a:picLocks noChangeAspect="1"/>
          </p:cNvPicPr>
          <p:nvPr/>
        </p:nvPicPr>
        <p:blipFill>
          <a:blip r:embed="rId2"/>
          <a:stretch>
            <a:fillRect/>
          </a:stretch>
        </p:blipFill>
        <p:spPr>
          <a:xfrm>
            <a:off x="590550" y="2758700"/>
            <a:ext cx="10763249" cy="1571495"/>
          </a:xfrm>
          <a:prstGeom prst="rect">
            <a:avLst/>
          </a:prstGeom>
        </p:spPr>
      </p:pic>
    </p:spTree>
    <p:extLst>
      <p:ext uri="{BB962C8B-B14F-4D97-AF65-F5344CB8AC3E}">
        <p14:creationId xmlns:p14="http://schemas.microsoft.com/office/powerpoint/2010/main" val="31317365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4587" y="136523"/>
            <a:ext cx="3935349" cy="711198"/>
          </a:xfrm>
        </p:spPr>
        <p:txBody>
          <a:bodyPr>
            <a:normAutofit/>
          </a:bodyPr>
          <a:lstStyle/>
          <a:p>
            <a:r>
              <a:rPr lang="zh-TW" altLang="en-US" sz="3200" b="1" dirty="0">
                <a:latin typeface="標楷體" panose="03000509000000000000" pitchFamily="65" charset="-120"/>
                <a:ea typeface="標楷體" panose="03000509000000000000" pitchFamily="65" charset="-120"/>
              </a:rPr>
              <a:t>二、重要工作項目</a:t>
            </a: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4</a:t>
            </a:fld>
            <a:endParaRPr lang="zh-TW" altLang="en-US" dirty="0">
              <a:solidFill>
                <a:prstClr val="black">
                  <a:tint val="75000"/>
                </a:prstClr>
              </a:solidFill>
            </a:endParaRPr>
          </a:p>
        </p:txBody>
      </p:sp>
      <p:sp>
        <p:nvSpPr>
          <p:cNvPr id="5" name="矩形 4"/>
          <p:cNvSpPr/>
          <p:nvPr/>
        </p:nvSpPr>
        <p:spPr>
          <a:xfrm>
            <a:off x="352425" y="793234"/>
            <a:ext cx="11001375" cy="5863144"/>
          </a:xfrm>
          <a:prstGeom prst="rect">
            <a:avLst/>
          </a:prstGeom>
        </p:spPr>
        <p:txBody>
          <a:bodyPr wrap="square">
            <a:spAutoFit/>
          </a:bodyPr>
          <a:lstStyle/>
          <a:p>
            <a:pPr marL="8572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溫室構造材料技術資料庫建立，完成</a:t>
            </a:r>
            <a:r>
              <a:rPr lang="zh-TW" altLang="en-US" sz="2400" b="1" u="sng"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溫室構造材料技術資料庫</a:t>
            </a:r>
            <a:r>
              <a:rPr lang="en-US" altLang="zh-TW" sz="2400" b="1" u="sng"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1" u="sng"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式</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p>
          <a:p>
            <a:pPr marL="26987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披覆材料、結構材料、基礎材料、連接材料等材料技術項目。</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具備有材料分類、技術規格、性質性能功能、成本分析。</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p>
          <a:p>
            <a:pPr marL="269875" indent="-184150">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溫室構造分析技術資料庫建立，完成</a:t>
            </a:r>
            <a:r>
              <a:rPr lang="zh-TW" altLang="en-US" sz="2400" b="1" u="sng"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溫室構造分析技術資料庫</a:t>
            </a:r>
            <a:r>
              <a:rPr lang="en-US" altLang="zh-TW" sz="2400" b="1" u="sng"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1" u="sng"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式</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流體動力分析、結構工程分析、應力應變分析等工程分析技術項目。</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現有國家溫室參考圖面及衍生變化及新增的設計圖面。</a:t>
            </a:r>
          </a:p>
          <a:p>
            <a:pPr marL="269875" indent="635">
              <a:lnSpc>
                <a:spcPts val="3000"/>
              </a:lnSpc>
            </a:pP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184150">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溫室構造設計技術資料庫建立，完成</a:t>
            </a:r>
            <a:r>
              <a:rPr lang="zh-TW" altLang="en-US" sz="2400" b="1" u="sng"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溫室構造設計技術資料庫</a:t>
            </a:r>
            <a:r>
              <a:rPr lang="en-US" altLang="zh-TW" sz="2400" b="1" u="sng"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1" u="sng"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式</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溫室規範設計、溫室型式設計、溫室材料設計、溫室結構設計、</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溫室基礎設計、溫室製造設計、溫室施工設計等技術資料。</a:t>
            </a:r>
          </a:p>
          <a:p>
            <a:pPr marL="269875" indent="635">
              <a:lnSpc>
                <a:spcPts val="3000"/>
              </a:lnSpc>
            </a:pP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184150">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溫室構造技術專家系統之規劃</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設計，</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完成</a:t>
            </a:r>
            <a:r>
              <a:rPr lang="zh-TW" altLang="en-US" sz="2400" b="1" u="sng"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溫室構造設計專家知識系統規劃</a:t>
            </a:r>
            <a:r>
              <a:rPr lang="en-US" altLang="zh-TW" sz="2400" b="1" u="sng"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1" u="sng"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式</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開發完成溫室構造設計專家知識系統之規劃。</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包含資料結構、人工智慧演算法之系統規劃。</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700224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40</a:t>
            </a:fld>
            <a:endParaRPr lang="zh-TW" altLang="en-US">
              <a:solidFill>
                <a:prstClr val="black">
                  <a:tint val="75000"/>
                </a:prstClr>
              </a:solidFill>
            </a:endParaRPr>
          </a:p>
        </p:txBody>
      </p:sp>
      <p:graphicFrame>
        <p:nvGraphicFramePr>
          <p:cNvPr id="3" name="表格 2"/>
          <p:cNvGraphicFramePr>
            <a:graphicFrameLocks noGrp="1"/>
          </p:cNvGraphicFramePr>
          <p:nvPr/>
        </p:nvGraphicFramePr>
        <p:xfrm>
          <a:off x="590551" y="1149350"/>
          <a:ext cx="10601324" cy="1244244"/>
        </p:xfrm>
        <a:graphic>
          <a:graphicData uri="http://schemas.openxmlformats.org/drawingml/2006/table">
            <a:tbl>
              <a:tblPr/>
              <a:tblGrid>
                <a:gridCol w="618480"/>
                <a:gridCol w="1365809"/>
                <a:gridCol w="2808931"/>
                <a:gridCol w="1494659"/>
                <a:gridCol w="1365809"/>
                <a:gridCol w="1301385"/>
                <a:gridCol w="1646251"/>
              </a:tblGrid>
              <a:tr h="548360">
                <a:tc>
                  <a:txBody>
                    <a:bodyPr/>
                    <a:lstStyle/>
                    <a:p>
                      <a:pPr algn="ctr" rtl="0" fontAlgn="ctr"/>
                      <a:r>
                        <a:rPr lang="en-US" sz="1800" b="1" i="0" u="none" strike="noStrike" dirty="0">
                          <a:solidFill>
                            <a:srgbClr val="000000"/>
                          </a:solidFill>
                          <a:effectLst/>
                          <a:latin typeface="標楷體" panose="03000509000000000000" pitchFamily="65" charset="-120"/>
                          <a:ea typeface="標楷體" panose="03000509000000000000" pitchFamily="65" charset="-120"/>
                        </a:rPr>
                        <a:t>CASE</a:t>
                      </a:r>
                    </a:p>
                  </a:txBody>
                  <a:tcPr marL="5077" marR="5077" marT="5077"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dirty="0">
                          <a:solidFill>
                            <a:srgbClr val="000000"/>
                          </a:solidFill>
                          <a:effectLst/>
                          <a:latin typeface="標楷體" panose="03000509000000000000" pitchFamily="65" charset="-120"/>
                          <a:ea typeface="標楷體" panose="03000509000000000000" pitchFamily="65" charset="-120"/>
                        </a:rPr>
                        <a:t>變化</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dirty="0">
                          <a:solidFill>
                            <a:srgbClr val="000000"/>
                          </a:solidFill>
                          <a:effectLst/>
                          <a:latin typeface="標楷體" panose="03000509000000000000" pitchFamily="65" charset="-120"/>
                          <a:ea typeface="標楷體" panose="03000509000000000000" pitchFamily="65" charset="-120"/>
                        </a:rPr>
                        <a:t>桁架形式尺寸</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上弦最大</a:t>
                      </a:r>
                      <a:br>
                        <a:rPr lang="zh-TW" altLang="en-US" sz="1800" b="1" i="0" u="none" strike="noStrike">
                          <a:solidFill>
                            <a:srgbClr val="000000"/>
                          </a:solidFill>
                          <a:effectLst/>
                          <a:latin typeface="標楷體" panose="03000509000000000000" pitchFamily="65" charset="-120"/>
                          <a:ea typeface="標楷體" panose="03000509000000000000" pitchFamily="65" charset="-120"/>
                        </a:rPr>
                      </a:br>
                      <a:r>
                        <a:rPr lang="zh-TW" altLang="en-US" sz="1800" b="1" i="0" u="none" strike="noStrike">
                          <a:solidFill>
                            <a:srgbClr val="000000"/>
                          </a:solidFill>
                          <a:effectLst/>
                          <a:latin typeface="標楷體" panose="03000509000000000000" pitchFamily="65" charset="-120"/>
                          <a:ea typeface="標楷體" panose="03000509000000000000" pitchFamily="65" charset="-120"/>
                        </a:rPr>
                        <a:t>應力</a:t>
                      </a:r>
                      <a:r>
                        <a:rPr lang="en-US" altLang="zh-TW" sz="1800" b="1" i="0" u="none" strike="noStrike">
                          <a:solidFill>
                            <a:srgbClr val="000000"/>
                          </a:solidFill>
                          <a:effectLst/>
                          <a:latin typeface="標楷體" panose="03000509000000000000" pitchFamily="65" charset="-120"/>
                          <a:ea typeface="標楷體" panose="03000509000000000000" pitchFamily="65" charset="-120"/>
                        </a:rPr>
                        <a:t>(</a:t>
                      </a:r>
                      <a:r>
                        <a:rPr lang="en-US" sz="1800" b="1" i="0" u="none" strike="noStrike">
                          <a:solidFill>
                            <a:srgbClr val="000000"/>
                          </a:solidFill>
                          <a:effectLst/>
                          <a:latin typeface="標楷體" panose="03000509000000000000" pitchFamily="65" charset="-120"/>
                          <a:ea typeface="標楷體" panose="03000509000000000000" pitchFamily="65" charset="-120"/>
                        </a:rPr>
                        <a:t>MPa)</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腹桿最大</a:t>
                      </a:r>
                      <a:br>
                        <a:rPr lang="zh-TW" altLang="en-US" sz="1800" b="1" i="0" u="none" strike="noStrike">
                          <a:solidFill>
                            <a:srgbClr val="000000"/>
                          </a:solidFill>
                          <a:effectLst/>
                          <a:latin typeface="標楷體" panose="03000509000000000000" pitchFamily="65" charset="-120"/>
                          <a:ea typeface="標楷體" panose="03000509000000000000" pitchFamily="65" charset="-120"/>
                        </a:rPr>
                      </a:br>
                      <a:r>
                        <a:rPr lang="zh-TW" altLang="en-US" sz="1800" b="1" i="0" u="none" strike="noStrike">
                          <a:solidFill>
                            <a:srgbClr val="000000"/>
                          </a:solidFill>
                          <a:effectLst/>
                          <a:latin typeface="標楷體" panose="03000509000000000000" pitchFamily="65" charset="-120"/>
                          <a:ea typeface="標楷體" panose="03000509000000000000" pitchFamily="65" charset="-120"/>
                        </a:rPr>
                        <a:t>應力</a:t>
                      </a:r>
                      <a:r>
                        <a:rPr lang="en-US" altLang="zh-TW" sz="1800" b="1" i="0" u="none" strike="noStrike">
                          <a:solidFill>
                            <a:srgbClr val="000000"/>
                          </a:solidFill>
                          <a:effectLst/>
                          <a:latin typeface="標楷體" panose="03000509000000000000" pitchFamily="65" charset="-120"/>
                          <a:ea typeface="標楷體" panose="03000509000000000000" pitchFamily="65" charset="-120"/>
                        </a:rPr>
                        <a:t>(MPa)</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下弦最大</a:t>
                      </a:r>
                      <a:br>
                        <a:rPr lang="zh-TW" altLang="en-US" sz="1800" b="1" i="0" u="none" strike="noStrike">
                          <a:solidFill>
                            <a:srgbClr val="000000"/>
                          </a:solidFill>
                          <a:effectLst/>
                          <a:latin typeface="標楷體" panose="03000509000000000000" pitchFamily="65" charset="-120"/>
                          <a:ea typeface="標楷體" panose="03000509000000000000" pitchFamily="65" charset="-120"/>
                        </a:rPr>
                      </a:br>
                      <a:r>
                        <a:rPr lang="zh-TW" altLang="en-US" sz="1800" b="1" i="0" u="none" strike="noStrike">
                          <a:solidFill>
                            <a:srgbClr val="000000"/>
                          </a:solidFill>
                          <a:effectLst/>
                          <a:latin typeface="標楷體" panose="03000509000000000000" pitchFamily="65" charset="-120"/>
                          <a:ea typeface="標楷體" panose="03000509000000000000" pitchFamily="65" charset="-120"/>
                        </a:rPr>
                        <a:t>應力</a:t>
                      </a:r>
                      <a:r>
                        <a:rPr lang="en-US" altLang="zh-TW" sz="1800" b="1" i="0" u="none" strike="noStrike">
                          <a:solidFill>
                            <a:srgbClr val="000000"/>
                          </a:solidFill>
                          <a:effectLst/>
                          <a:latin typeface="標楷體" panose="03000509000000000000" pitchFamily="65" charset="-120"/>
                          <a:ea typeface="標楷體" panose="03000509000000000000" pitchFamily="65" charset="-120"/>
                        </a:rPr>
                        <a:t>(</a:t>
                      </a:r>
                      <a:r>
                        <a:rPr lang="en-US" sz="1800" b="1" i="0" u="none" strike="noStrike">
                          <a:solidFill>
                            <a:srgbClr val="000000"/>
                          </a:solidFill>
                          <a:effectLst/>
                          <a:latin typeface="標楷體" panose="03000509000000000000" pitchFamily="65" charset="-120"/>
                          <a:ea typeface="標楷體" panose="03000509000000000000" pitchFamily="65" charset="-120"/>
                        </a:rPr>
                        <a:t>MPa)</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材料總重</a:t>
                      </a:r>
                      <a:r>
                        <a:rPr lang="en-US" altLang="zh-TW" sz="1800" b="1" i="0" u="none" strike="noStrike">
                          <a:solidFill>
                            <a:srgbClr val="000000"/>
                          </a:solidFill>
                          <a:effectLst/>
                          <a:latin typeface="標楷體" panose="03000509000000000000" pitchFamily="65" charset="-120"/>
                          <a:ea typeface="標楷體" panose="03000509000000000000" pitchFamily="65" charset="-120"/>
                        </a:rPr>
                        <a:t>(</a:t>
                      </a:r>
                      <a:r>
                        <a:rPr lang="en-US" sz="1800" b="1" i="0" u="none" strike="noStrike">
                          <a:solidFill>
                            <a:srgbClr val="000000"/>
                          </a:solidFill>
                          <a:effectLst/>
                          <a:latin typeface="標楷體" panose="03000509000000000000" pitchFamily="65" charset="-120"/>
                          <a:ea typeface="標楷體" panose="03000509000000000000" pitchFamily="65" charset="-120"/>
                        </a:rPr>
                        <a:t>Kg)</a:t>
                      </a:r>
                    </a:p>
                  </a:txBody>
                  <a:tcPr marL="5077" marR="5077" marT="5077"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r>
              <a:tr h="690527">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4</a:t>
                      </a:r>
                    </a:p>
                  </a:txBody>
                  <a:tcPr marL="5077" marR="5077" marT="5077"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腹桿角度</a:t>
                      </a:r>
                      <a:br>
                        <a:rPr lang="zh-TW" altLang="en-US"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全部變大</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dirty="0">
                          <a:solidFill>
                            <a:srgbClr val="000000"/>
                          </a:solidFill>
                          <a:effectLst/>
                          <a:latin typeface="標楷體" panose="03000509000000000000" pitchFamily="65" charset="-120"/>
                          <a:ea typeface="標楷體" panose="03000509000000000000" pitchFamily="65" charset="-120"/>
                        </a:rPr>
                      </a:b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腹桿頂角改為</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126</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度</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289.07</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188.94</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189.07</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86.93</a:t>
                      </a:r>
                    </a:p>
                  </a:txBody>
                  <a:tcPr marL="5077" marR="5077" marT="5077"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4" name="表格 3"/>
          <p:cNvGraphicFramePr>
            <a:graphicFrameLocks noGrp="1"/>
          </p:cNvGraphicFramePr>
          <p:nvPr/>
        </p:nvGraphicFramePr>
        <p:xfrm>
          <a:off x="590550" y="5064125"/>
          <a:ext cx="10763249" cy="1104634"/>
        </p:xfrm>
        <a:graphic>
          <a:graphicData uri="http://schemas.openxmlformats.org/drawingml/2006/table">
            <a:tbl>
              <a:tblPr/>
              <a:tblGrid>
                <a:gridCol w="662354"/>
                <a:gridCol w="1462698"/>
                <a:gridCol w="3008190"/>
                <a:gridCol w="1600688"/>
                <a:gridCol w="1462698"/>
                <a:gridCol w="1393703"/>
                <a:gridCol w="1172918"/>
              </a:tblGrid>
              <a:tr h="462712">
                <a:tc>
                  <a:txBody>
                    <a:bodyPr/>
                    <a:lstStyle/>
                    <a:p>
                      <a:pPr algn="ctr" rtl="0" fontAlgn="ctr"/>
                      <a:r>
                        <a:rPr lang="en-US" sz="1800" b="1" i="0" u="none" strike="noStrike" dirty="0">
                          <a:solidFill>
                            <a:srgbClr val="000000"/>
                          </a:solidFill>
                          <a:effectLst/>
                          <a:latin typeface="標楷體" panose="03000509000000000000" pitchFamily="65" charset="-120"/>
                          <a:ea typeface="標楷體" panose="03000509000000000000" pitchFamily="65" charset="-120"/>
                        </a:rPr>
                        <a:t>CASE</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變化</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dirty="0">
                          <a:solidFill>
                            <a:srgbClr val="000000"/>
                          </a:solidFill>
                          <a:effectLst/>
                          <a:latin typeface="標楷體" panose="03000509000000000000" pitchFamily="65" charset="-120"/>
                          <a:ea typeface="標楷體" panose="03000509000000000000" pitchFamily="65" charset="-120"/>
                        </a:rPr>
                        <a:t>桁架形式尺寸</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上弦應力比</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腹桿應力比</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下弦應力比</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重量比</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r>
              <a:tr h="641922">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4</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腹桿角度</a:t>
                      </a:r>
                      <a:br>
                        <a:rPr lang="zh-TW" altLang="en-US"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全部變大</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dirty="0">
                          <a:solidFill>
                            <a:srgbClr val="000000"/>
                          </a:solidFill>
                          <a:effectLst/>
                          <a:latin typeface="標楷體" panose="03000509000000000000" pitchFamily="65" charset="-120"/>
                          <a:ea typeface="標楷體" panose="03000509000000000000" pitchFamily="65" charset="-120"/>
                        </a:rPr>
                      </a:b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腹桿頂角改為</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126</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度</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83%</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54%</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54%</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77%</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5" name="圖片 4">
            <a:extLst>
              <a:ext uri="{FF2B5EF4-FFF2-40B4-BE49-F238E27FC236}">
                <a16:creationId xmlns:a16="http://schemas.microsoft.com/office/drawing/2014/main" xmlns="" id="{59962638-8E83-4852-A8EA-B7B3E6391177}"/>
              </a:ext>
            </a:extLst>
          </p:cNvPr>
          <p:cNvPicPr>
            <a:picLocks noChangeAspect="1"/>
          </p:cNvPicPr>
          <p:nvPr/>
        </p:nvPicPr>
        <p:blipFill>
          <a:blip r:embed="rId2"/>
          <a:stretch>
            <a:fillRect/>
          </a:stretch>
        </p:blipFill>
        <p:spPr>
          <a:xfrm>
            <a:off x="590550" y="2972176"/>
            <a:ext cx="10544175" cy="1657350"/>
          </a:xfrm>
          <a:prstGeom prst="rect">
            <a:avLst/>
          </a:prstGeom>
        </p:spPr>
      </p:pic>
    </p:spTree>
    <p:extLst>
      <p:ext uri="{BB962C8B-B14F-4D97-AF65-F5344CB8AC3E}">
        <p14:creationId xmlns:p14="http://schemas.microsoft.com/office/powerpoint/2010/main" val="34828904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41</a:t>
            </a:fld>
            <a:endParaRPr lang="zh-TW" altLang="en-US">
              <a:solidFill>
                <a:prstClr val="black">
                  <a:tint val="75000"/>
                </a:prstClr>
              </a:solidFill>
            </a:endParaRPr>
          </a:p>
        </p:txBody>
      </p:sp>
      <p:graphicFrame>
        <p:nvGraphicFramePr>
          <p:cNvPr id="3" name="表格 2"/>
          <p:cNvGraphicFramePr>
            <a:graphicFrameLocks noGrp="1"/>
          </p:cNvGraphicFramePr>
          <p:nvPr/>
        </p:nvGraphicFramePr>
        <p:xfrm>
          <a:off x="590551" y="1149350"/>
          <a:ext cx="10601324" cy="1147774"/>
        </p:xfrm>
        <a:graphic>
          <a:graphicData uri="http://schemas.openxmlformats.org/drawingml/2006/table">
            <a:tbl>
              <a:tblPr/>
              <a:tblGrid>
                <a:gridCol w="618480"/>
                <a:gridCol w="1365809"/>
                <a:gridCol w="2808931"/>
                <a:gridCol w="1494659"/>
                <a:gridCol w="1365809"/>
                <a:gridCol w="1301385"/>
                <a:gridCol w="1646251"/>
              </a:tblGrid>
              <a:tr h="548360">
                <a:tc>
                  <a:txBody>
                    <a:bodyPr/>
                    <a:lstStyle/>
                    <a:p>
                      <a:pPr algn="ctr" rtl="0" fontAlgn="ctr"/>
                      <a:r>
                        <a:rPr lang="en-US" sz="1800" b="1" i="0" u="none" strike="noStrike" dirty="0">
                          <a:solidFill>
                            <a:srgbClr val="000000"/>
                          </a:solidFill>
                          <a:effectLst/>
                          <a:latin typeface="標楷體" panose="03000509000000000000" pitchFamily="65" charset="-120"/>
                          <a:ea typeface="標楷體" panose="03000509000000000000" pitchFamily="65" charset="-120"/>
                        </a:rPr>
                        <a:t>CASE</a:t>
                      </a:r>
                    </a:p>
                  </a:txBody>
                  <a:tcPr marL="5077" marR="5077" marT="5077"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變化</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dirty="0">
                          <a:solidFill>
                            <a:srgbClr val="000000"/>
                          </a:solidFill>
                          <a:effectLst/>
                          <a:latin typeface="標楷體" panose="03000509000000000000" pitchFamily="65" charset="-120"/>
                          <a:ea typeface="標楷體" panose="03000509000000000000" pitchFamily="65" charset="-120"/>
                        </a:rPr>
                        <a:t>桁架形式尺寸</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上弦最大</a:t>
                      </a:r>
                      <a:br>
                        <a:rPr lang="zh-TW" altLang="en-US" sz="1800" b="1" i="0" u="none" strike="noStrike">
                          <a:solidFill>
                            <a:srgbClr val="000000"/>
                          </a:solidFill>
                          <a:effectLst/>
                          <a:latin typeface="標楷體" panose="03000509000000000000" pitchFamily="65" charset="-120"/>
                          <a:ea typeface="標楷體" panose="03000509000000000000" pitchFamily="65" charset="-120"/>
                        </a:rPr>
                      </a:br>
                      <a:r>
                        <a:rPr lang="zh-TW" altLang="en-US" sz="1800" b="1" i="0" u="none" strike="noStrike">
                          <a:solidFill>
                            <a:srgbClr val="000000"/>
                          </a:solidFill>
                          <a:effectLst/>
                          <a:latin typeface="標楷體" panose="03000509000000000000" pitchFamily="65" charset="-120"/>
                          <a:ea typeface="標楷體" panose="03000509000000000000" pitchFamily="65" charset="-120"/>
                        </a:rPr>
                        <a:t>應力</a:t>
                      </a:r>
                      <a:r>
                        <a:rPr lang="en-US" altLang="zh-TW" sz="1800" b="1" i="0" u="none" strike="noStrike">
                          <a:solidFill>
                            <a:srgbClr val="000000"/>
                          </a:solidFill>
                          <a:effectLst/>
                          <a:latin typeface="標楷體" panose="03000509000000000000" pitchFamily="65" charset="-120"/>
                          <a:ea typeface="標楷體" panose="03000509000000000000" pitchFamily="65" charset="-120"/>
                        </a:rPr>
                        <a:t>(</a:t>
                      </a:r>
                      <a:r>
                        <a:rPr lang="en-US" sz="1800" b="1" i="0" u="none" strike="noStrike">
                          <a:solidFill>
                            <a:srgbClr val="000000"/>
                          </a:solidFill>
                          <a:effectLst/>
                          <a:latin typeface="標楷體" panose="03000509000000000000" pitchFamily="65" charset="-120"/>
                          <a:ea typeface="標楷體" panose="03000509000000000000" pitchFamily="65" charset="-120"/>
                        </a:rPr>
                        <a:t>MPa)</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腹桿最大</a:t>
                      </a:r>
                      <a:br>
                        <a:rPr lang="zh-TW" altLang="en-US" sz="1800" b="1" i="0" u="none" strike="noStrike">
                          <a:solidFill>
                            <a:srgbClr val="000000"/>
                          </a:solidFill>
                          <a:effectLst/>
                          <a:latin typeface="標楷體" panose="03000509000000000000" pitchFamily="65" charset="-120"/>
                          <a:ea typeface="標楷體" panose="03000509000000000000" pitchFamily="65" charset="-120"/>
                        </a:rPr>
                      </a:br>
                      <a:r>
                        <a:rPr lang="zh-TW" altLang="en-US" sz="1800" b="1" i="0" u="none" strike="noStrike">
                          <a:solidFill>
                            <a:srgbClr val="000000"/>
                          </a:solidFill>
                          <a:effectLst/>
                          <a:latin typeface="標楷體" panose="03000509000000000000" pitchFamily="65" charset="-120"/>
                          <a:ea typeface="標楷體" panose="03000509000000000000" pitchFamily="65" charset="-120"/>
                        </a:rPr>
                        <a:t>應力</a:t>
                      </a:r>
                      <a:r>
                        <a:rPr lang="en-US" altLang="zh-TW" sz="1800" b="1" i="0" u="none" strike="noStrike">
                          <a:solidFill>
                            <a:srgbClr val="000000"/>
                          </a:solidFill>
                          <a:effectLst/>
                          <a:latin typeface="標楷體" panose="03000509000000000000" pitchFamily="65" charset="-120"/>
                          <a:ea typeface="標楷體" panose="03000509000000000000" pitchFamily="65" charset="-120"/>
                        </a:rPr>
                        <a:t>(MPa)</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下弦最大</a:t>
                      </a:r>
                      <a:br>
                        <a:rPr lang="zh-TW" altLang="en-US" sz="1800" b="1" i="0" u="none" strike="noStrike">
                          <a:solidFill>
                            <a:srgbClr val="000000"/>
                          </a:solidFill>
                          <a:effectLst/>
                          <a:latin typeface="標楷體" panose="03000509000000000000" pitchFamily="65" charset="-120"/>
                          <a:ea typeface="標楷體" panose="03000509000000000000" pitchFamily="65" charset="-120"/>
                        </a:rPr>
                      </a:br>
                      <a:r>
                        <a:rPr lang="zh-TW" altLang="en-US" sz="1800" b="1" i="0" u="none" strike="noStrike">
                          <a:solidFill>
                            <a:srgbClr val="000000"/>
                          </a:solidFill>
                          <a:effectLst/>
                          <a:latin typeface="標楷體" panose="03000509000000000000" pitchFamily="65" charset="-120"/>
                          <a:ea typeface="標楷體" panose="03000509000000000000" pitchFamily="65" charset="-120"/>
                        </a:rPr>
                        <a:t>應力</a:t>
                      </a:r>
                      <a:r>
                        <a:rPr lang="en-US" altLang="zh-TW" sz="1800" b="1" i="0" u="none" strike="noStrike">
                          <a:solidFill>
                            <a:srgbClr val="000000"/>
                          </a:solidFill>
                          <a:effectLst/>
                          <a:latin typeface="標楷體" panose="03000509000000000000" pitchFamily="65" charset="-120"/>
                          <a:ea typeface="標楷體" panose="03000509000000000000" pitchFamily="65" charset="-120"/>
                        </a:rPr>
                        <a:t>(</a:t>
                      </a:r>
                      <a:r>
                        <a:rPr lang="en-US" sz="1800" b="1" i="0" u="none" strike="noStrike">
                          <a:solidFill>
                            <a:srgbClr val="000000"/>
                          </a:solidFill>
                          <a:effectLst/>
                          <a:latin typeface="標楷體" panose="03000509000000000000" pitchFamily="65" charset="-120"/>
                          <a:ea typeface="標楷體" panose="03000509000000000000" pitchFamily="65" charset="-120"/>
                        </a:rPr>
                        <a:t>MPa)</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材料總重</a:t>
                      </a:r>
                      <a:r>
                        <a:rPr lang="en-US" altLang="zh-TW" sz="1800" b="1" i="0" u="none" strike="noStrike">
                          <a:solidFill>
                            <a:srgbClr val="000000"/>
                          </a:solidFill>
                          <a:effectLst/>
                          <a:latin typeface="標楷體" panose="03000509000000000000" pitchFamily="65" charset="-120"/>
                          <a:ea typeface="標楷體" panose="03000509000000000000" pitchFamily="65" charset="-120"/>
                        </a:rPr>
                        <a:t>(</a:t>
                      </a:r>
                      <a:r>
                        <a:rPr lang="en-US" sz="1800" b="1" i="0" u="none" strike="noStrike">
                          <a:solidFill>
                            <a:srgbClr val="000000"/>
                          </a:solidFill>
                          <a:effectLst/>
                          <a:latin typeface="標楷體" panose="03000509000000000000" pitchFamily="65" charset="-120"/>
                          <a:ea typeface="標楷體" panose="03000509000000000000" pitchFamily="65" charset="-120"/>
                        </a:rPr>
                        <a:t>Kg)</a:t>
                      </a:r>
                    </a:p>
                  </a:txBody>
                  <a:tcPr marL="5077" marR="5077" marT="5077"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r>
              <a:tr h="594057">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5</a:t>
                      </a:r>
                    </a:p>
                  </a:txBody>
                  <a:tcPr marL="5077" marR="5077" marT="5077"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腹桿角度</a:t>
                      </a:r>
                      <a:br>
                        <a:rPr lang="zh-TW" altLang="en-US"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部分變大</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100x50</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部分腹桿頂角改為</a:t>
                      </a:r>
                      <a:r>
                        <a:rPr lang="en-US" altLang="zh-TW" sz="1800" b="0" i="0" u="none" strike="noStrike">
                          <a:solidFill>
                            <a:srgbClr val="000000"/>
                          </a:solidFill>
                          <a:effectLst/>
                          <a:latin typeface="標楷體" panose="03000509000000000000" pitchFamily="65" charset="-120"/>
                          <a:ea typeface="標楷體" panose="03000509000000000000" pitchFamily="65" charset="-120"/>
                        </a:rPr>
                        <a:t>126</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度</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289.12</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183.64</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179.8</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88.28</a:t>
                      </a:r>
                    </a:p>
                  </a:txBody>
                  <a:tcPr marL="5077" marR="5077" marT="5077"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4" name="表格 3"/>
          <p:cNvGraphicFramePr>
            <a:graphicFrameLocks noGrp="1"/>
          </p:cNvGraphicFramePr>
          <p:nvPr/>
        </p:nvGraphicFramePr>
        <p:xfrm>
          <a:off x="590551" y="5131592"/>
          <a:ext cx="10601324" cy="1104634"/>
        </p:xfrm>
        <a:graphic>
          <a:graphicData uri="http://schemas.openxmlformats.org/drawingml/2006/table">
            <a:tbl>
              <a:tblPr/>
              <a:tblGrid>
                <a:gridCol w="652389"/>
                <a:gridCol w="1440693"/>
                <a:gridCol w="2962934"/>
                <a:gridCol w="1576607"/>
                <a:gridCol w="1440693"/>
                <a:gridCol w="1372736"/>
                <a:gridCol w="1155272"/>
              </a:tblGrid>
              <a:tr h="462712">
                <a:tc>
                  <a:txBody>
                    <a:bodyPr/>
                    <a:lstStyle/>
                    <a:p>
                      <a:pPr algn="ctr" rtl="0" fontAlgn="ctr"/>
                      <a:r>
                        <a:rPr lang="en-US" sz="1800" b="1" i="0" u="none" strike="noStrike" dirty="0">
                          <a:solidFill>
                            <a:srgbClr val="000000"/>
                          </a:solidFill>
                          <a:effectLst/>
                          <a:latin typeface="標楷體" panose="03000509000000000000" pitchFamily="65" charset="-120"/>
                          <a:ea typeface="標楷體" panose="03000509000000000000" pitchFamily="65" charset="-120"/>
                        </a:rPr>
                        <a:t>CASE</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變化</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桁架形式尺寸</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上弦應力比</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腹桿應力比</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下弦應力比</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重量比</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r>
              <a:tr h="641922">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5</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腹桿角度</a:t>
                      </a:r>
                      <a:br>
                        <a:rPr lang="zh-TW" altLang="en-US"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部分變大</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上下弦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100x50</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部分腹桿頂角改為</a:t>
                      </a:r>
                      <a:r>
                        <a:rPr lang="en-US" altLang="zh-TW" sz="1800" b="0" i="0" u="none" strike="noStrike">
                          <a:solidFill>
                            <a:srgbClr val="000000"/>
                          </a:solidFill>
                          <a:effectLst/>
                          <a:latin typeface="標楷體" panose="03000509000000000000" pitchFamily="65" charset="-120"/>
                          <a:ea typeface="標楷體" panose="03000509000000000000" pitchFamily="65" charset="-120"/>
                        </a:rPr>
                        <a:t>126</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度</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83%</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Calibri" panose="020F0502020204030204" pitchFamily="34" charset="0"/>
                          <a:ea typeface="新細明體" panose="02020500000000000000" pitchFamily="18" charset="-120"/>
                        </a:rPr>
                        <a:t>52%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51%</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79%</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5" name="圖片 4">
            <a:extLst>
              <a:ext uri="{FF2B5EF4-FFF2-40B4-BE49-F238E27FC236}">
                <a16:creationId xmlns:a16="http://schemas.microsoft.com/office/drawing/2014/main" xmlns="" id="{9CFD0A4D-F9D4-4E93-9A3C-B18D6E6068B9}"/>
              </a:ext>
            </a:extLst>
          </p:cNvPr>
          <p:cNvPicPr>
            <a:picLocks noChangeAspect="1"/>
          </p:cNvPicPr>
          <p:nvPr/>
        </p:nvPicPr>
        <p:blipFill>
          <a:blip r:embed="rId2"/>
          <a:stretch>
            <a:fillRect/>
          </a:stretch>
        </p:blipFill>
        <p:spPr>
          <a:xfrm>
            <a:off x="590552" y="2814105"/>
            <a:ext cx="10696574" cy="1504950"/>
          </a:xfrm>
          <a:prstGeom prst="rect">
            <a:avLst/>
          </a:prstGeom>
        </p:spPr>
      </p:pic>
    </p:spTree>
    <p:extLst>
      <p:ext uri="{BB962C8B-B14F-4D97-AF65-F5344CB8AC3E}">
        <p14:creationId xmlns:p14="http://schemas.microsoft.com/office/powerpoint/2010/main" val="25411492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42</a:t>
            </a:fld>
            <a:endParaRPr lang="zh-TW" altLang="en-US">
              <a:solidFill>
                <a:prstClr val="black">
                  <a:tint val="75000"/>
                </a:prstClr>
              </a:solidFill>
            </a:endParaRPr>
          </a:p>
        </p:txBody>
      </p:sp>
      <p:pic>
        <p:nvPicPr>
          <p:cNvPr id="3" name="圖片 2"/>
          <p:cNvPicPr>
            <a:picLocks noChangeAspect="1"/>
          </p:cNvPicPr>
          <p:nvPr/>
        </p:nvPicPr>
        <p:blipFill>
          <a:blip r:embed="rId2"/>
          <a:stretch>
            <a:fillRect/>
          </a:stretch>
        </p:blipFill>
        <p:spPr>
          <a:xfrm>
            <a:off x="632730" y="2254684"/>
            <a:ext cx="11345639" cy="1793441"/>
          </a:xfrm>
          <a:prstGeom prst="rect">
            <a:avLst/>
          </a:prstGeom>
        </p:spPr>
      </p:pic>
      <p:graphicFrame>
        <p:nvGraphicFramePr>
          <p:cNvPr id="4" name="表格 3"/>
          <p:cNvGraphicFramePr>
            <a:graphicFrameLocks noGrp="1"/>
          </p:cNvGraphicFramePr>
          <p:nvPr/>
        </p:nvGraphicFramePr>
        <p:xfrm>
          <a:off x="923924" y="4481908"/>
          <a:ext cx="10601325" cy="1440658"/>
        </p:xfrm>
        <a:graphic>
          <a:graphicData uri="http://schemas.openxmlformats.org/drawingml/2006/table">
            <a:tbl>
              <a:tblPr/>
              <a:tblGrid>
                <a:gridCol w="652389"/>
                <a:gridCol w="1440693"/>
                <a:gridCol w="2962935"/>
                <a:gridCol w="1576607"/>
                <a:gridCol w="1450886"/>
                <a:gridCol w="1362542"/>
                <a:gridCol w="1155273"/>
              </a:tblGrid>
              <a:tr h="468809">
                <a:tc>
                  <a:txBody>
                    <a:bodyPr/>
                    <a:lstStyle/>
                    <a:p>
                      <a:pPr algn="ctr" rtl="0" fontAlgn="ctr"/>
                      <a:r>
                        <a:rPr lang="en-US" sz="1800" b="1" i="0" u="none" strike="noStrike" dirty="0">
                          <a:solidFill>
                            <a:srgbClr val="000000"/>
                          </a:solidFill>
                          <a:effectLst/>
                          <a:latin typeface="標楷體" panose="03000509000000000000" pitchFamily="65" charset="-120"/>
                          <a:ea typeface="標楷體" panose="03000509000000000000" pitchFamily="65" charset="-120"/>
                        </a:rPr>
                        <a:t>CASE</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變化</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桁架形式尺寸</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上弦應力比</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腹桿應力比</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下弦應力比</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重量比</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r>
              <a:tr h="971849">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6</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部分腹桿</a:t>
                      </a:r>
                      <a:br>
                        <a:rPr lang="zh-TW" altLang="en-US"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角度變大</a:t>
                      </a:r>
                      <a:r>
                        <a:rPr lang="en-US" altLang="zh-TW" sz="1800" b="0" i="0" u="none" strike="noStrike">
                          <a:solidFill>
                            <a:srgbClr val="000000"/>
                          </a:solidFill>
                          <a:effectLst/>
                          <a:latin typeface="標楷體" panose="03000509000000000000" pitchFamily="65" charset="-120"/>
                          <a:ea typeface="標楷體" panose="03000509000000000000" pitchFamily="65" charset="-120"/>
                        </a:rPr>
                        <a:t>,</a:t>
                      </a:r>
                      <a:br>
                        <a:rPr lang="en-US" altLang="zh-TW"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下弦變薄</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上弦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部分腹桿頂角改為</a:t>
                      </a:r>
                      <a:r>
                        <a:rPr lang="en-US" altLang="zh-TW" sz="1800" b="0" i="0" u="none" strike="noStrike">
                          <a:solidFill>
                            <a:srgbClr val="000000"/>
                          </a:solidFill>
                          <a:effectLst/>
                          <a:latin typeface="標楷體" panose="03000509000000000000" pitchFamily="65" charset="-120"/>
                          <a:ea typeface="標楷體" panose="03000509000000000000" pitchFamily="65" charset="-120"/>
                        </a:rPr>
                        <a:t>126</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度</a:t>
                      </a:r>
                      <a:br>
                        <a:rPr lang="zh-TW" altLang="en-US"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下弦</a:t>
                      </a:r>
                      <a:r>
                        <a:rPr lang="en-US" altLang="zh-TW" sz="1800" b="0" i="0" u="none" strike="noStrike">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a:solidFill>
                            <a:srgbClr val="000000"/>
                          </a:solidFill>
                          <a:effectLst/>
                          <a:latin typeface="標楷體" panose="03000509000000000000" pitchFamily="65" charset="-120"/>
                          <a:ea typeface="標楷體" panose="03000509000000000000" pitchFamily="65" charset="-120"/>
                        </a:rPr>
                        <a:t>厚度為</a:t>
                      </a:r>
                      <a:r>
                        <a:rPr lang="en-US" altLang="zh-TW" sz="1800" b="0" i="0" u="none" strike="noStrike">
                          <a:solidFill>
                            <a:srgbClr val="000000"/>
                          </a:solidFill>
                          <a:effectLst/>
                          <a:latin typeface="標楷體" panose="03000509000000000000" pitchFamily="65" charset="-120"/>
                          <a:ea typeface="標楷體" panose="03000509000000000000" pitchFamily="65" charset="-120"/>
                        </a:rPr>
                        <a:t>2mm</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83%</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52%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Calibri" panose="020F0502020204030204" pitchFamily="34" charset="0"/>
                          <a:ea typeface="新細明體" panose="02020500000000000000" pitchFamily="18" charset="-120"/>
                        </a:rPr>
                        <a:t>59%</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Calibri" panose="020F0502020204030204" pitchFamily="34" charset="0"/>
                          <a:ea typeface="新細明體" panose="02020500000000000000" pitchFamily="18" charset="-120"/>
                        </a:rPr>
                        <a:t>75%</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graphicFrame>
        <p:nvGraphicFramePr>
          <p:cNvPr id="5" name="表格 4"/>
          <p:cNvGraphicFramePr>
            <a:graphicFrameLocks noGrp="1"/>
          </p:cNvGraphicFramePr>
          <p:nvPr/>
        </p:nvGraphicFramePr>
        <p:xfrm>
          <a:off x="923926" y="711200"/>
          <a:ext cx="10601324" cy="1442263"/>
        </p:xfrm>
        <a:graphic>
          <a:graphicData uri="http://schemas.openxmlformats.org/drawingml/2006/table">
            <a:tbl>
              <a:tblPr/>
              <a:tblGrid>
                <a:gridCol w="618480"/>
                <a:gridCol w="1365809"/>
                <a:gridCol w="2808931"/>
                <a:gridCol w="1494659"/>
                <a:gridCol w="1365809"/>
                <a:gridCol w="1301385"/>
                <a:gridCol w="1646251"/>
              </a:tblGrid>
              <a:tr h="548360">
                <a:tc>
                  <a:txBody>
                    <a:bodyPr/>
                    <a:lstStyle/>
                    <a:p>
                      <a:pPr algn="ctr" rtl="0" fontAlgn="ctr"/>
                      <a:r>
                        <a:rPr lang="en-US" sz="1800" b="1" i="0" u="none" strike="noStrike" dirty="0">
                          <a:solidFill>
                            <a:srgbClr val="000000"/>
                          </a:solidFill>
                          <a:effectLst/>
                          <a:latin typeface="標楷體" panose="03000509000000000000" pitchFamily="65" charset="-120"/>
                          <a:ea typeface="標楷體" panose="03000509000000000000" pitchFamily="65" charset="-120"/>
                        </a:rPr>
                        <a:t>CASE</a:t>
                      </a:r>
                    </a:p>
                  </a:txBody>
                  <a:tcPr marL="5077" marR="5077" marT="5077"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變化</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dirty="0">
                          <a:solidFill>
                            <a:srgbClr val="000000"/>
                          </a:solidFill>
                          <a:effectLst/>
                          <a:latin typeface="標楷體" panose="03000509000000000000" pitchFamily="65" charset="-120"/>
                          <a:ea typeface="標楷體" panose="03000509000000000000" pitchFamily="65" charset="-120"/>
                        </a:rPr>
                        <a:t>桁架形式尺寸</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上弦最大</a:t>
                      </a:r>
                      <a:br>
                        <a:rPr lang="zh-TW" altLang="en-US" sz="1800" b="1" i="0" u="none" strike="noStrike">
                          <a:solidFill>
                            <a:srgbClr val="000000"/>
                          </a:solidFill>
                          <a:effectLst/>
                          <a:latin typeface="標楷體" panose="03000509000000000000" pitchFamily="65" charset="-120"/>
                          <a:ea typeface="標楷體" panose="03000509000000000000" pitchFamily="65" charset="-120"/>
                        </a:rPr>
                      </a:br>
                      <a:r>
                        <a:rPr lang="zh-TW" altLang="en-US" sz="1800" b="1" i="0" u="none" strike="noStrike">
                          <a:solidFill>
                            <a:srgbClr val="000000"/>
                          </a:solidFill>
                          <a:effectLst/>
                          <a:latin typeface="標楷體" panose="03000509000000000000" pitchFamily="65" charset="-120"/>
                          <a:ea typeface="標楷體" panose="03000509000000000000" pitchFamily="65" charset="-120"/>
                        </a:rPr>
                        <a:t>應力</a:t>
                      </a:r>
                      <a:r>
                        <a:rPr lang="en-US" altLang="zh-TW" sz="1800" b="1" i="0" u="none" strike="noStrike">
                          <a:solidFill>
                            <a:srgbClr val="000000"/>
                          </a:solidFill>
                          <a:effectLst/>
                          <a:latin typeface="標楷體" panose="03000509000000000000" pitchFamily="65" charset="-120"/>
                          <a:ea typeface="標楷體" panose="03000509000000000000" pitchFamily="65" charset="-120"/>
                        </a:rPr>
                        <a:t>(</a:t>
                      </a:r>
                      <a:r>
                        <a:rPr lang="en-US" sz="1800" b="1" i="0" u="none" strike="noStrike">
                          <a:solidFill>
                            <a:srgbClr val="000000"/>
                          </a:solidFill>
                          <a:effectLst/>
                          <a:latin typeface="標楷體" panose="03000509000000000000" pitchFamily="65" charset="-120"/>
                          <a:ea typeface="標楷體" panose="03000509000000000000" pitchFamily="65" charset="-120"/>
                        </a:rPr>
                        <a:t>MPa)</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腹桿最大</a:t>
                      </a:r>
                      <a:br>
                        <a:rPr lang="zh-TW" altLang="en-US" sz="1800" b="1" i="0" u="none" strike="noStrike">
                          <a:solidFill>
                            <a:srgbClr val="000000"/>
                          </a:solidFill>
                          <a:effectLst/>
                          <a:latin typeface="標楷體" panose="03000509000000000000" pitchFamily="65" charset="-120"/>
                          <a:ea typeface="標楷體" panose="03000509000000000000" pitchFamily="65" charset="-120"/>
                        </a:rPr>
                      </a:br>
                      <a:r>
                        <a:rPr lang="zh-TW" altLang="en-US" sz="1800" b="1" i="0" u="none" strike="noStrike">
                          <a:solidFill>
                            <a:srgbClr val="000000"/>
                          </a:solidFill>
                          <a:effectLst/>
                          <a:latin typeface="標楷體" panose="03000509000000000000" pitchFamily="65" charset="-120"/>
                          <a:ea typeface="標楷體" panose="03000509000000000000" pitchFamily="65" charset="-120"/>
                        </a:rPr>
                        <a:t>應力</a:t>
                      </a:r>
                      <a:r>
                        <a:rPr lang="en-US" altLang="zh-TW" sz="1800" b="1" i="0" u="none" strike="noStrike">
                          <a:solidFill>
                            <a:srgbClr val="000000"/>
                          </a:solidFill>
                          <a:effectLst/>
                          <a:latin typeface="標楷體" panose="03000509000000000000" pitchFamily="65" charset="-120"/>
                          <a:ea typeface="標楷體" panose="03000509000000000000" pitchFamily="65" charset="-120"/>
                        </a:rPr>
                        <a:t>(MPa)</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下弦最大</a:t>
                      </a:r>
                      <a:br>
                        <a:rPr lang="zh-TW" altLang="en-US" sz="1800" b="1" i="0" u="none" strike="noStrike">
                          <a:solidFill>
                            <a:srgbClr val="000000"/>
                          </a:solidFill>
                          <a:effectLst/>
                          <a:latin typeface="標楷體" panose="03000509000000000000" pitchFamily="65" charset="-120"/>
                          <a:ea typeface="標楷體" panose="03000509000000000000" pitchFamily="65" charset="-120"/>
                        </a:rPr>
                      </a:br>
                      <a:r>
                        <a:rPr lang="zh-TW" altLang="en-US" sz="1800" b="1" i="0" u="none" strike="noStrike">
                          <a:solidFill>
                            <a:srgbClr val="000000"/>
                          </a:solidFill>
                          <a:effectLst/>
                          <a:latin typeface="標楷體" panose="03000509000000000000" pitchFamily="65" charset="-120"/>
                          <a:ea typeface="標楷體" panose="03000509000000000000" pitchFamily="65" charset="-120"/>
                        </a:rPr>
                        <a:t>應力</a:t>
                      </a:r>
                      <a:r>
                        <a:rPr lang="en-US" altLang="zh-TW" sz="1800" b="1" i="0" u="none" strike="noStrike">
                          <a:solidFill>
                            <a:srgbClr val="000000"/>
                          </a:solidFill>
                          <a:effectLst/>
                          <a:latin typeface="標楷體" panose="03000509000000000000" pitchFamily="65" charset="-120"/>
                          <a:ea typeface="標楷體" panose="03000509000000000000" pitchFamily="65" charset="-120"/>
                        </a:rPr>
                        <a:t>(</a:t>
                      </a:r>
                      <a:r>
                        <a:rPr lang="en-US" sz="1800" b="1" i="0" u="none" strike="noStrike">
                          <a:solidFill>
                            <a:srgbClr val="000000"/>
                          </a:solidFill>
                          <a:effectLst/>
                          <a:latin typeface="標楷體" panose="03000509000000000000" pitchFamily="65" charset="-120"/>
                          <a:ea typeface="標楷體" panose="03000509000000000000" pitchFamily="65" charset="-120"/>
                        </a:rPr>
                        <a:t>MPa)</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c>
                  <a:txBody>
                    <a:bodyPr/>
                    <a:lstStyle/>
                    <a:p>
                      <a:pPr algn="ctr" rtl="0" fontAlgn="ctr"/>
                      <a:r>
                        <a:rPr lang="zh-TW" altLang="en-US" sz="1800" b="1" i="0" u="none" strike="noStrike">
                          <a:solidFill>
                            <a:srgbClr val="000000"/>
                          </a:solidFill>
                          <a:effectLst/>
                          <a:latin typeface="標楷體" panose="03000509000000000000" pitchFamily="65" charset="-120"/>
                          <a:ea typeface="標楷體" panose="03000509000000000000" pitchFamily="65" charset="-120"/>
                        </a:rPr>
                        <a:t>材料總重</a:t>
                      </a:r>
                      <a:r>
                        <a:rPr lang="en-US" altLang="zh-TW" sz="1800" b="1" i="0" u="none" strike="noStrike">
                          <a:solidFill>
                            <a:srgbClr val="000000"/>
                          </a:solidFill>
                          <a:effectLst/>
                          <a:latin typeface="標楷體" panose="03000509000000000000" pitchFamily="65" charset="-120"/>
                          <a:ea typeface="標楷體" panose="03000509000000000000" pitchFamily="65" charset="-120"/>
                        </a:rPr>
                        <a:t>(</a:t>
                      </a:r>
                      <a:r>
                        <a:rPr lang="en-US" sz="1800" b="1" i="0" u="none" strike="noStrike">
                          <a:solidFill>
                            <a:srgbClr val="000000"/>
                          </a:solidFill>
                          <a:effectLst/>
                          <a:latin typeface="標楷體" panose="03000509000000000000" pitchFamily="65" charset="-120"/>
                          <a:ea typeface="標楷體" panose="03000509000000000000" pitchFamily="65" charset="-120"/>
                        </a:rPr>
                        <a:t>Kg)</a:t>
                      </a:r>
                    </a:p>
                  </a:txBody>
                  <a:tcPr marL="5077" marR="5077" marT="5077"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4"/>
                    </a:solidFill>
                  </a:tcPr>
                </a:tc>
              </a:tr>
              <a:tr h="888546">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6</a:t>
                      </a:r>
                    </a:p>
                  </a:txBody>
                  <a:tcPr marL="5077" marR="5077" marT="5077"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部分腹桿</a:t>
                      </a:r>
                      <a:br>
                        <a:rPr lang="zh-TW" altLang="en-US"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角度變大</a:t>
                      </a:r>
                      <a:r>
                        <a:rPr lang="en-US" altLang="zh-TW" sz="1800" b="0" i="0" u="none" strike="noStrike">
                          <a:solidFill>
                            <a:srgbClr val="000000"/>
                          </a:solidFill>
                          <a:effectLst/>
                          <a:latin typeface="標楷體" panose="03000509000000000000" pitchFamily="65" charset="-120"/>
                          <a:ea typeface="標楷體" panose="03000509000000000000" pitchFamily="65" charset="-120"/>
                        </a:rPr>
                        <a:t>,</a:t>
                      </a:r>
                      <a:br>
                        <a:rPr lang="en-US" altLang="zh-TW" sz="1800" b="0" i="0" u="none" strike="noStrike">
                          <a:solidFill>
                            <a:srgbClr val="000000"/>
                          </a:solidFill>
                          <a:effectLst/>
                          <a:latin typeface="標楷體" panose="03000509000000000000" pitchFamily="65" charset="-120"/>
                          <a:ea typeface="標楷體" panose="03000509000000000000" pitchFamily="65" charset="-120"/>
                        </a:rPr>
                      </a:br>
                      <a:r>
                        <a:rPr lang="zh-TW" altLang="en-US" sz="1800" b="0" i="0" u="none" strike="noStrike">
                          <a:solidFill>
                            <a:srgbClr val="000000"/>
                          </a:solidFill>
                          <a:effectLst/>
                          <a:latin typeface="標楷體" panose="03000509000000000000" pitchFamily="65" charset="-120"/>
                          <a:ea typeface="標楷體" panose="03000509000000000000" pitchFamily="65" charset="-120"/>
                        </a:rPr>
                        <a:t>下弦變薄</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rtl="0"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上弦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2.3mm</a:t>
                      </a:r>
                      <a:br>
                        <a:rPr lang="en-US" altLang="zh-TW" sz="1800" b="0" i="0" u="none" strike="noStrike" dirty="0">
                          <a:solidFill>
                            <a:srgbClr val="000000"/>
                          </a:solidFill>
                          <a:effectLst/>
                          <a:latin typeface="標楷體" panose="03000509000000000000" pitchFamily="65" charset="-120"/>
                          <a:ea typeface="標楷體" panose="03000509000000000000" pitchFamily="65" charset="-120"/>
                        </a:rPr>
                      </a:b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部分腹桿頂角改為</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126</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度</a:t>
                      </a:r>
                      <a:br>
                        <a:rPr lang="zh-TW" altLang="en-US" sz="1800" b="0" i="0" u="none" strike="noStrike" dirty="0">
                          <a:solidFill>
                            <a:srgbClr val="000000"/>
                          </a:solidFill>
                          <a:effectLst/>
                          <a:latin typeface="標楷體" panose="03000509000000000000" pitchFamily="65" charset="-120"/>
                          <a:ea typeface="標楷體" panose="03000509000000000000" pitchFamily="65" charset="-120"/>
                        </a:rPr>
                      </a:b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下弦</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C100x50</a:t>
                      </a: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厚度為</a:t>
                      </a: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2mm</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289.25</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183.21</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a:solidFill>
                            <a:srgbClr val="000000"/>
                          </a:solidFill>
                          <a:effectLst/>
                          <a:latin typeface="標楷體" panose="03000509000000000000" pitchFamily="65" charset="-120"/>
                          <a:ea typeface="標楷體" panose="03000509000000000000" pitchFamily="65" charset="-120"/>
                        </a:rPr>
                        <a:t>208.2</a:t>
                      </a:r>
                    </a:p>
                  </a:txBody>
                  <a:tcPr marL="5077" marR="5077" marT="5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en-US" altLang="zh-TW" sz="1800" b="0" i="0" u="none" strike="noStrike" dirty="0">
                          <a:solidFill>
                            <a:srgbClr val="000000"/>
                          </a:solidFill>
                          <a:effectLst/>
                          <a:latin typeface="標楷體" panose="03000509000000000000" pitchFamily="65" charset="-120"/>
                          <a:ea typeface="標楷體" panose="03000509000000000000" pitchFamily="65" charset="-120"/>
                        </a:rPr>
                        <a:t>84.31</a:t>
                      </a:r>
                    </a:p>
                  </a:txBody>
                  <a:tcPr marL="5077" marR="5077" marT="5077"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524951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2F81A50-8DAF-4B90-93F6-132355039C00}"/>
              </a:ext>
            </a:extLst>
          </p:cNvPr>
          <p:cNvSpPr>
            <a:spLocks noGrp="1"/>
          </p:cNvSpPr>
          <p:nvPr>
            <p:ph type="title"/>
          </p:nvPr>
        </p:nvSpPr>
        <p:spPr>
          <a:xfrm>
            <a:off x="2305057" y="-96435"/>
            <a:ext cx="10515600" cy="1325563"/>
          </a:xfrm>
        </p:spPr>
        <p:txBody>
          <a:bodyPr>
            <a:normAutofit/>
          </a:bodyPr>
          <a:lstStyle/>
          <a:p>
            <a:r>
              <a:rPr lang="en-US" altLang="zh-TW" sz="2400" dirty="0">
                <a:latin typeface="標楷體" panose="03000509000000000000" pitchFamily="65" charset="-120"/>
                <a:ea typeface="標楷體" panose="03000509000000000000" pitchFamily="65" charset="-120"/>
              </a:rPr>
              <a:t>4</a:t>
            </a:r>
            <a:r>
              <a:rPr lang="zh-TW" altLang="en-US" sz="2400" dirty="0" smtClean="0">
                <a:latin typeface="標楷體" panose="03000509000000000000" pitchFamily="65" charset="-120"/>
                <a:ea typeface="標楷體" panose="03000509000000000000" pitchFamily="65" charset="-120"/>
              </a:rPr>
              <a:t>、屋頂桁架的優化組合設計</a:t>
            </a:r>
            <a:endParaRPr lang="zh-TW" altLang="en-US" sz="2400"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xmlns="" id="{EDB6E432-2EA7-4D28-A533-FFFFEC64C252}"/>
              </a:ext>
            </a:extLst>
          </p:cNvPr>
          <p:cNvSpPr>
            <a:spLocks noGrp="1"/>
          </p:cNvSpPr>
          <p:nvPr>
            <p:ph type="sldNum" sz="quarter" idx="12"/>
          </p:nvPr>
        </p:nvSpPr>
        <p:spPr>
          <a:xfrm>
            <a:off x="8647393" y="6372740"/>
            <a:ext cx="2743200" cy="365125"/>
          </a:xfrm>
        </p:spPr>
        <p:txBody>
          <a:bodyPr/>
          <a:lstStyle/>
          <a:p>
            <a:fld id="{E884BF76-9D3D-49AB-9767-2519055A647A}" type="slidenum">
              <a:rPr lang="zh-TW" altLang="en-US" smtClean="0">
                <a:solidFill>
                  <a:prstClr val="black">
                    <a:tint val="75000"/>
                  </a:prstClr>
                </a:solidFill>
              </a:rPr>
              <a:pPr/>
              <a:t>43</a:t>
            </a:fld>
            <a:endParaRPr lang="zh-TW" altLang="en-US">
              <a:solidFill>
                <a:prstClr val="black">
                  <a:tint val="75000"/>
                </a:prstClr>
              </a:solidFill>
            </a:endParaRPr>
          </a:p>
        </p:txBody>
      </p:sp>
      <p:pic>
        <p:nvPicPr>
          <p:cNvPr id="3" name="圖片 2"/>
          <p:cNvPicPr>
            <a:picLocks noChangeAspect="1"/>
          </p:cNvPicPr>
          <p:nvPr/>
        </p:nvPicPr>
        <p:blipFill>
          <a:blip r:embed="rId3"/>
          <a:stretch>
            <a:fillRect/>
          </a:stretch>
        </p:blipFill>
        <p:spPr>
          <a:xfrm>
            <a:off x="4658979" y="1246491"/>
            <a:ext cx="4659560" cy="1273290"/>
          </a:xfrm>
          <a:prstGeom prst="rect">
            <a:avLst/>
          </a:prstGeom>
        </p:spPr>
      </p:pic>
      <p:sp>
        <p:nvSpPr>
          <p:cNvPr id="4" name="矩形 3"/>
          <p:cNvSpPr/>
          <p:nvPr/>
        </p:nvSpPr>
        <p:spPr>
          <a:xfrm>
            <a:off x="7839082" y="1061062"/>
            <a:ext cx="2792705" cy="584775"/>
          </a:xfrm>
          <a:prstGeom prst="rect">
            <a:avLst/>
          </a:prstGeom>
        </p:spPr>
        <p:txBody>
          <a:bodyPr wrap="square">
            <a:spAutoFit/>
          </a:bodyPr>
          <a:lstStyle/>
          <a:p>
            <a:r>
              <a:rPr lang="zh-TW" altLang="en-US" sz="1600" dirty="0" smtClean="0">
                <a:solidFill>
                  <a:prstClr val="black"/>
                </a:solidFill>
                <a:latin typeface="標楷體" panose="03000509000000000000" pitchFamily="65" charset="-120"/>
                <a:ea typeface="標楷體" panose="03000509000000000000" pitchFamily="65" charset="-120"/>
              </a:rPr>
              <a:t>風速</a:t>
            </a:r>
            <a:r>
              <a:rPr lang="en-US" altLang="zh-TW" sz="1600" dirty="0" smtClean="0">
                <a:solidFill>
                  <a:prstClr val="black"/>
                </a:solidFill>
                <a:latin typeface="標楷體" panose="03000509000000000000" pitchFamily="65" charset="-120"/>
                <a:ea typeface="標楷體" panose="03000509000000000000" pitchFamily="65" charset="-120"/>
              </a:rPr>
              <a:t>50.9m/s(15</a:t>
            </a:r>
            <a:r>
              <a:rPr lang="zh-TW" altLang="en-US" sz="1600" dirty="0">
                <a:solidFill>
                  <a:prstClr val="black"/>
                </a:solidFill>
                <a:latin typeface="標楷體" panose="03000509000000000000" pitchFamily="65" charset="-120"/>
                <a:ea typeface="標楷體" panose="03000509000000000000" pitchFamily="65" charset="-120"/>
              </a:rPr>
              <a:t>級風上限</a:t>
            </a:r>
            <a:r>
              <a:rPr lang="en-US" altLang="zh-TW" sz="1600" dirty="0" smtClean="0">
                <a:solidFill>
                  <a:prstClr val="black"/>
                </a:solidFill>
                <a:latin typeface="標楷體" panose="03000509000000000000" pitchFamily="65" charset="-120"/>
                <a:ea typeface="標楷體" panose="03000509000000000000" pitchFamily="65" charset="-120"/>
              </a:rPr>
              <a:t>),</a:t>
            </a:r>
          </a:p>
          <a:p>
            <a:r>
              <a:rPr lang="zh-TW" altLang="en-US" sz="1600" dirty="0" smtClean="0">
                <a:solidFill>
                  <a:prstClr val="black"/>
                </a:solidFill>
                <a:latin typeface="標楷體" panose="03000509000000000000" pitchFamily="65" charset="-120"/>
                <a:ea typeface="標楷體" panose="03000509000000000000" pitchFamily="65" charset="-120"/>
              </a:rPr>
              <a:t>風壓</a:t>
            </a:r>
            <a:r>
              <a:rPr lang="en-US" altLang="zh-TW" sz="1600" dirty="0" smtClean="0">
                <a:solidFill>
                  <a:prstClr val="black"/>
                </a:solidFill>
                <a:latin typeface="標楷體" panose="03000509000000000000" pitchFamily="65" charset="-120"/>
                <a:ea typeface="標楷體" panose="03000509000000000000" pitchFamily="65" charset="-120"/>
              </a:rPr>
              <a:t>310.897kg/m^2</a:t>
            </a:r>
            <a:endParaRPr lang="zh-TW" altLang="en-US" sz="1600" dirty="0">
              <a:solidFill>
                <a:prstClr val="black"/>
              </a:solidFill>
              <a:latin typeface="標楷體" panose="03000509000000000000" pitchFamily="65" charset="-120"/>
              <a:ea typeface="標楷體" panose="03000509000000000000" pitchFamily="65" charset="-120"/>
            </a:endParaRPr>
          </a:p>
        </p:txBody>
      </p:sp>
      <p:sp>
        <p:nvSpPr>
          <p:cNvPr id="7" name="向右箭號 6"/>
          <p:cNvSpPr/>
          <p:nvPr/>
        </p:nvSpPr>
        <p:spPr>
          <a:xfrm flipH="1">
            <a:off x="7048507" y="1041352"/>
            <a:ext cx="79057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8" name="圖片 7">
            <a:extLst>
              <a:ext uri="{FF2B5EF4-FFF2-40B4-BE49-F238E27FC236}">
                <a16:creationId xmlns:a16="http://schemas.microsoft.com/office/drawing/2014/main" xmlns="" id="{A374363F-56A0-427B-A44D-2FE286C000DF}"/>
              </a:ext>
            </a:extLst>
          </p:cNvPr>
          <p:cNvPicPr>
            <a:picLocks noChangeAspect="1"/>
          </p:cNvPicPr>
          <p:nvPr/>
        </p:nvPicPr>
        <p:blipFill>
          <a:blip r:embed="rId4">
            <a:duotone>
              <a:schemeClr val="accent1">
                <a:shade val="45000"/>
                <a:satMod val="135000"/>
              </a:schemeClr>
              <a:prstClr val="white"/>
            </a:duotone>
          </a:blip>
          <a:stretch>
            <a:fillRect/>
          </a:stretch>
        </p:blipFill>
        <p:spPr>
          <a:xfrm>
            <a:off x="4778475" y="5495330"/>
            <a:ext cx="4540064" cy="1224000"/>
          </a:xfrm>
          <a:prstGeom prst="rect">
            <a:avLst/>
          </a:prstGeom>
        </p:spPr>
      </p:pic>
      <p:pic>
        <p:nvPicPr>
          <p:cNvPr id="9" name="圖片 8">
            <a:extLst>
              <a:ext uri="{FF2B5EF4-FFF2-40B4-BE49-F238E27FC236}">
                <a16:creationId xmlns:a16="http://schemas.microsoft.com/office/drawing/2014/main" xmlns="" id="{D498988F-18B6-48C4-B8A7-69A6262A7B4A}"/>
              </a:ext>
            </a:extLst>
          </p:cNvPr>
          <p:cNvPicPr>
            <a:picLocks noChangeAspect="1"/>
          </p:cNvPicPr>
          <p:nvPr/>
        </p:nvPicPr>
        <p:blipFill>
          <a:blip r:embed="rId5">
            <a:duotone>
              <a:schemeClr val="accent1">
                <a:shade val="45000"/>
                <a:satMod val="135000"/>
              </a:schemeClr>
              <a:prstClr val="white"/>
            </a:duotone>
          </a:blip>
          <a:stretch>
            <a:fillRect/>
          </a:stretch>
        </p:blipFill>
        <p:spPr>
          <a:xfrm>
            <a:off x="4778475" y="2647869"/>
            <a:ext cx="4540064" cy="1347540"/>
          </a:xfrm>
          <a:prstGeom prst="rect">
            <a:avLst/>
          </a:prstGeom>
        </p:spPr>
      </p:pic>
      <p:pic>
        <p:nvPicPr>
          <p:cNvPr id="10" name="圖片 9">
            <a:extLst>
              <a:ext uri="{FF2B5EF4-FFF2-40B4-BE49-F238E27FC236}">
                <a16:creationId xmlns:a16="http://schemas.microsoft.com/office/drawing/2014/main" xmlns="" id="{F10356FF-6F72-43E8-884D-C7C496537F0D}"/>
              </a:ext>
            </a:extLst>
          </p:cNvPr>
          <p:cNvPicPr>
            <a:picLocks noChangeAspect="1"/>
          </p:cNvPicPr>
          <p:nvPr/>
        </p:nvPicPr>
        <p:blipFill>
          <a:blip r:embed="rId6">
            <a:duotone>
              <a:schemeClr val="accent1">
                <a:shade val="45000"/>
                <a:satMod val="135000"/>
              </a:schemeClr>
              <a:prstClr val="white"/>
            </a:duotone>
          </a:blip>
          <a:stretch>
            <a:fillRect/>
          </a:stretch>
        </p:blipFill>
        <p:spPr>
          <a:xfrm>
            <a:off x="4778475" y="4048125"/>
            <a:ext cx="4540064" cy="1406578"/>
          </a:xfrm>
          <a:prstGeom prst="rect">
            <a:avLst/>
          </a:prstGeom>
        </p:spPr>
      </p:pic>
      <p:sp>
        <p:nvSpPr>
          <p:cNvPr id="11" name="矩形 10"/>
          <p:cNvSpPr/>
          <p:nvPr/>
        </p:nvSpPr>
        <p:spPr>
          <a:xfrm>
            <a:off x="1176282" y="1605718"/>
            <a:ext cx="3005951" cy="553998"/>
          </a:xfrm>
          <a:prstGeom prst="rect">
            <a:avLst/>
          </a:prstGeom>
        </p:spPr>
        <p:txBody>
          <a:bodyPr wrap="none">
            <a:spAutoFit/>
          </a:bodyPr>
          <a:lstStyle/>
          <a:p>
            <a:pPr>
              <a:lnSpc>
                <a:spcPct val="150000"/>
              </a:lnSpc>
            </a:pPr>
            <a:r>
              <a:rPr lang="zh-TW" altLang="en-US" sz="2000" dirty="0">
                <a:solidFill>
                  <a:prstClr val="black"/>
                </a:solidFill>
                <a:latin typeface="標楷體" panose="03000509000000000000" pitchFamily="65" charset="-120"/>
                <a:ea typeface="標楷體" panose="03000509000000000000" pitchFamily="65" charset="-120"/>
              </a:rPr>
              <a:t>單</a:t>
            </a:r>
            <a:r>
              <a:rPr lang="zh-TW" altLang="en-US" sz="2000" dirty="0" smtClean="0">
                <a:solidFill>
                  <a:prstClr val="black"/>
                </a:solidFill>
                <a:latin typeface="標楷體" panose="03000509000000000000" pitchFamily="65" charset="-120"/>
                <a:ea typeface="標楷體" panose="03000509000000000000" pitchFamily="65" charset="-120"/>
              </a:rPr>
              <a:t>斜</a:t>
            </a:r>
            <a:r>
              <a:rPr lang="zh-TW" altLang="en-US" sz="2000" dirty="0">
                <a:solidFill>
                  <a:prstClr val="black"/>
                </a:solidFill>
                <a:latin typeface="標楷體" panose="03000509000000000000" pitchFamily="65" charset="-120"/>
                <a:ea typeface="標楷體" panose="03000509000000000000" pitchFamily="65" charset="-120"/>
              </a:rPr>
              <a:t>屋</a:t>
            </a:r>
            <a:r>
              <a:rPr lang="zh-TW" altLang="en-US" sz="2000" dirty="0" smtClean="0">
                <a:solidFill>
                  <a:prstClr val="black"/>
                </a:solidFill>
                <a:latin typeface="標楷體" panose="03000509000000000000" pitchFamily="65" charset="-120"/>
                <a:ea typeface="標楷體" panose="03000509000000000000" pitchFamily="65" charset="-120"/>
              </a:rPr>
              <a:t>架的優化組合設</a:t>
            </a:r>
            <a:r>
              <a:rPr lang="zh-TW" altLang="en-US" sz="2000" dirty="0">
                <a:solidFill>
                  <a:prstClr val="black"/>
                </a:solidFill>
                <a:latin typeface="標楷體" panose="03000509000000000000" pitchFamily="65" charset="-120"/>
                <a:ea typeface="標楷體" panose="03000509000000000000" pitchFamily="65" charset="-120"/>
              </a:rPr>
              <a:t>計</a:t>
            </a:r>
            <a:endParaRPr lang="en-US" altLang="zh-TW" sz="2000" dirty="0">
              <a:solidFill>
                <a:prstClr val="black"/>
              </a:solidFill>
              <a:latin typeface="標楷體" panose="03000509000000000000" pitchFamily="65" charset="-120"/>
              <a:ea typeface="標楷體" panose="03000509000000000000" pitchFamily="65" charset="-120"/>
            </a:endParaRPr>
          </a:p>
        </p:txBody>
      </p:sp>
      <p:sp>
        <p:nvSpPr>
          <p:cNvPr id="12" name="矩形 11"/>
          <p:cNvSpPr/>
          <p:nvPr/>
        </p:nvSpPr>
        <p:spPr>
          <a:xfrm>
            <a:off x="1215011" y="2877132"/>
            <a:ext cx="3005951" cy="553998"/>
          </a:xfrm>
          <a:prstGeom prst="rect">
            <a:avLst/>
          </a:prstGeom>
        </p:spPr>
        <p:txBody>
          <a:bodyPr wrap="none">
            <a:spAutoFit/>
          </a:bodyPr>
          <a:lstStyle/>
          <a:p>
            <a:pPr>
              <a:lnSpc>
                <a:spcPct val="150000"/>
              </a:lnSpc>
            </a:pPr>
            <a:r>
              <a:rPr lang="en-US" altLang="zh-TW" sz="2000" dirty="0" smtClean="0">
                <a:solidFill>
                  <a:prstClr val="black"/>
                </a:solidFill>
                <a:latin typeface="標楷體" panose="03000509000000000000" pitchFamily="65" charset="-120"/>
                <a:ea typeface="標楷體" panose="03000509000000000000" pitchFamily="65" charset="-120"/>
              </a:rPr>
              <a:t>A.</a:t>
            </a:r>
            <a:r>
              <a:rPr lang="zh-TW" altLang="en-US" sz="2000" dirty="0" smtClean="0">
                <a:solidFill>
                  <a:prstClr val="black"/>
                </a:solidFill>
                <a:latin typeface="標楷體" panose="03000509000000000000" pitchFamily="65" charset="-120"/>
                <a:ea typeface="標楷體" panose="03000509000000000000" pitchFamily="65" charset="-120"/>
              </a:rPr>
              <a:t>單斜屋架下方</a:t>
            </a:r>
            <a:r>
              <a:rPr lang="zh-TW" altLang="en-US" sz="2000" dirty="0">
                <a:solidFill>
                  <a:prstClr val="black"/>
                </a:solidFill>
                <a:latin typeface="標楷體" panose="03000509000000000000" pitchFamily="65" charset="-120"/>
                <a:ea typeface="標楷體" panose="03000509000000000000" pitchFamily="65" charset="-120"/>
              </a:rPr>
              <a:t>加上桁架</a:t>
            </a:r>
            <a:endParaRPr lang="en-US" altLang="zh-TW" sz="2000" dirty="0">
              <a:solidFill>
                <a:prstClr val="black"/>
              </a:solidFill>
              <a:latin typeface="標楷體" panose="03000509000000000000" pitchFamily="65" charset="-120"/>
              <a:ea typeface="標楷體" panose="03000509000000000000" pitchFamily="65" charset="-120"/>
            </a:endParaRPr>
          </a:p>
        </p:txBody>
      </p:sp>
      <p:sp>
        <p:nvSpPr>
          <p:cNvPr id="13" name="矩形 12"/>
          <p:cNvSpPr/>
          <p:nvPr/>
        </p:nvSpPr>
        <p:spPr>
          <a:xfrm>
            <a:off x="1224373" y="4219442"/>
            <a:ext cx="3005951" cy="553998"/>
          </a:xfrm>
          <a:prstGeom prst="rect">
            <a:avLst/>
          </a:prstGeom>
        </p:spPr>
        <p:txBody>
          <a:bodyPr wrap="none">
            <a:spAutoFit/>
          </a:bodyPr>
          <a:lstStyle/>
          <a:p>
            <a:pPr>
              <a:lnSpc>
                <a:spcPct val="150000"/>
              </a:lnSpc>
            </a:pPr>
            <a:r>
              <a:rPr lang="en-US" altLang="zh-TW" sz="2000" dirty="0">
                <a:solidFill>
                  <a:prstClr val="black"/>
                </a:solidFill>
                <a:latin typeface="標楷體" panose="03000509000000000000" pitchFamily="65" charset="-120"/>
                <a:ea typeface="標楷體" panose="03000509000000000000" pitchFamily="65" charset="-120"/>
              </a:rPr>
              <a:t>B</a:t>
            </a:r>
            <a:r>
              <a:rPr lang="en-US" altLang="zh-TW" sz="2000" dirty="0" smtClean="0">
                <a:solidFill>
                  <a:prstClr val="black"/>
                </a:solidFill>
                <a:latin typeface="標楷體" panose="03000509000000000000" pitchFamily="65" charset="-120"/>
                <a:ea typeface="標楷體" panose="03000509000000000000" pitchFamily="65" charset="-120"/>
              </a:rPr>
              <a:t>.</a:t>
            </a:r>
            <a:r>
              <a:rPr lang="zh-TW" altLang="en-US" sz="2000" dirty="0" smtClean="0">
                <a:solidFill>
                  <a:prstClr val="black"/>
                </a:solidFill>
                <a:latin typeface="標楷體" panose="03000509000000000000" pitchFamily="65" charset="-120"/>
                <a:ea typeface="標楷體" panose="03000509000000000000" pitchFamily="65" charset="-120"/>
              </a:rPr>
              <a:t>單斜屋架上方</a:t>
            </a:r>
            <a:r>
              <a:rPr lang="zh-TW" altLang="en-US" sz="2000" dirty="0">
                <a:solidFill>
                  <a:prstClr val="black"/>
                </a:solidFill>
                <a:latin typeface="標楷體" panose="03000509000000000000" pitchFamily="65" charset="-120"/>
                <a:ea typeface="標楷體" panose="03000509000000000000" pitchFamily="65" charset="-120"/>
              </a:rPr>
              <a:t>加入桁架</a:t>
            </a:r>
            <a:endParaRPr lang="en-US" altLang="zh-TW" sz="2000" dirty="0">
              <a:solidFill>
                <a:prstClr val="black"/>
              </a:solidFill>
              <a:latin typeface="標楷體" panose="03000509000000000000" pitchFamily="65" charset="-120"/>
              <a:ea typeface="標楷體" panose="03000509000000000000" pitchFamily="65" charset="-120"/>
            </a:endParaRPr>
          </a:p>
        </p:txBody>
      </p:sp>
      <p:sp>
        <p:nvSpPr>
          <p:cNvPr id="14" name="矩形 13"/>
          <p:cNvSpPr/>
          <p:nvPr/>
        </p:nvSpPr>
        <p:spPr>
          <a:xfrm>
            <a:off x="1224373" y="5495330"/>
            <a:ext cx="3005951" cy="553998"/>
          </a:xfrm>
          <a:prstGeom prst="rect">
            <a:avLst/>
          </a:prstGeom>
        </p:spPr>
        <p:txBody>
          <a:bodyPr wrap="none">
            <a:spAutoFit/>
          </a:bodyPr>
          <a:lstStyle/>
          <a:p>
            <a:pPr>
              <a:lnSpc>
                <a:spcPct val="150000"/>
              </a:lnSpc>
            </a:pPr>
            <a:r>
              <a:rPr lang="en-US" altLang="zh-TW" sz="2000" dirty="0">
                <a:solidFill>
                  <a:prstClr val="black"/>
                </a:solidFill>
                <a:latin typeface="標楷體" panose="03000509000000000000" pitchFamily="65" charset="-120"/>
                <a:ea typeface="標楷體" panose="03000509000000000000" pitchFamily="65" charset="-120"/>
              </a:rPr>
              <a:t>C</a:t>
            </a:r>
            <a:r>
              <a:rPr lang="en-US" altLang="zh-TW" sz="2000" dirty="0" smtClean="0">
                <a:solidFill>
                  <a:prstClr val="black"/>
                </a:solidFill>
                <a:latin typeface="標楷體" panose="03000509000000000000" pitchFamily="65" charset="-120"/>
                <a:ea typeface="標楷體" panose="03000509000000000000" pitchFamily="65" charset="-120"/>
              </a:rPr>
              <a:t>.</a:t>
            </a:r>
            <a:r>
              <a:rPr lang="zh-TW" altLang="en-US" sz="2000" dirty="0" smtClean="0">
                <a:solidFill>
                  <a:prstClr val="black"/>
                </a:solidFill>
                <a:latin typeface="標楷體" panose="03000509000000000000" pitchFamily="65" charset="-120"/>
                <a:ea typeface="標楷體" panose="03000509000000000000" pitchFamily="65" charset="-120"/>
              </a:rPr>
              <a:t>單斜屋</a:t>
            </a:r>
            <a:r>
              <a:rPr lang="zh-TW" altLang="en-US" sz="2000" dirty="0">
                <a:solidFill>
                  <a:prstClr val="black"/>
                </a:solidFill>
                <a:latin typeface="標楷體" panose="03000509000000000000" pitchFamily="65" charset="-120"/>
                <a:ea typeface="標楷體" panose="03000509000000000000" pitchFamily="65" charset="-120"/>
              </a:rPr>
              <a:t>架結構內含</a:t>
            </a:r>
            <a:r>
              <a:rPr lang="zh-TW" altLang="en-US" sz="2000" dirty="0" smtClean="0">
                <a:solidFill>
                  <a:prstClr val="black"/>
                </a:solidFill>
                <a:latin typeface="標楷體" panose="03000509000000000000" pitchFamily="65" charset="-120"/>
                <a:ea typeface="標楷體" panose="03000509000000000000" pitchFamily="65" charset="-120"/>
              </a:rPr>
              <a:t>桁架</a:t>
            </a:r>
            <a:endParaRPr lang="en-US" altLang="zh-TW" sz="2000" dirty="0">
              <a:solidFill>
                <a:prstClr val="black"/>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0007848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xmlns="" id="{EDB6E432-2EA7-4D28-A533-FFFFEC64C252}"/>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44</a:t>
            </a:fld>
            <a:endParaRPr lang="zh-TW" altLang="en-US">
              <a:solidFill>
                <a:prstClr val="black">
                  <a:tint val="75000"/>
                </a:prstClr>
              </a:solidFill>
            </a:endParaRPr>
          </a:p>
        </p:txBody>
      </p:sp>
      <p:pic>
        <p:nvPicPr>
          <p:cNvPr id="3" name="圖片 2">
            <a:extLst>
              <a:ext uri="{FF2B5EF4-FFF2-40B4-BE49-F238E27FC236}">
                <a16:creationId xmlns:a16="http://schemas.microsoft.com/office/drawing/2014/main" xmlns="" id="{C1A8E33B-5A68-423F-88AB-DDFF73E307A8}"/>
              </a:ext>
            </a:extLst>
          </p:cNvPr>
          <p:cNvPicPr>
            <a:picLocks noChangeAspect="1"/>
          </p:cNvPicPr>
          <p:nvPr/>
        </p:nvPicPr>
        <p:blipFill>
          <a:blip r:embed="rId3"/>
          <a:stretch>
            <a:fillRect/>
          </a:stretch>
        </p:blipFill>
        <p:spPr>
          <a:xfrm>
            <a:off x="1547812" y="2520950"/>
            <a:ext cx="9096375" cy="3971925"/>
          </a:xfrm>
          <a:prstGeom prst="rect">
            <a:avLst/>
          </a:prstGeom>
        </p:spPr>
      </p:pic>
      <p:sp>
        <p:nvSpPr>
          <p:cNvPr id="7" name="矩形 6">
            <a:extLst>
              <a:ext uri="{FF2B5EF4-FFF2-40B4-BE49-F238E27FC236}">
                <a16:creationId xmlns:a16="http://schemas.microsoft.com/office/drawing/2014/main" xmlns="" id="{ED65520A-F0C8-4651-A9E1-E0C2094D0C49}"/>
              </a:ext>
            </a:extLst>
          </p:cNvPr>
          <p:cNvSpPr/>
          <p:nvPr/>
        </p:nvSpPr>
        <p:spPr>
          <a:xfrm>
            <a:off x="5777534" y="315938"/>
            <a:ext cx="4548188" cy="2400657"/>
          </a:xfrm>
          <a:prstGeom prst="rect">
            <a:avLst/>
          </a:prstGeom>
          <a:ln>
            <a:solidFill>
              <a:schemeClr val="accent1"/>
            </a:solidFill>
          </a:ln>
        </p:spPr>
        <p:txBody>
          <a:bodyPr wrap="square">
            <a:spAutoFit/>
          </a:bodyPr>
          <a:lstStyle/>
          <a:p>
            <a:pPr>
              <a:lnSpc>
                <a:spcPct val="150000"/>
              </a:lnSpc>
            </a:pPr>
            <a:r>
              <a:rPr lang="en-US" altLang="zh-TW" sz="2000" dirty="0" smtClean="0">
                <a:solidFill>
                  <a:prstClr val="black"/>
                </a:solidFill>
                <a:latin typeface="標楷體" panose="03000509000000000000" pitchFamily="65" charset="-120"/>
                <a:ea typeface="標楷體" panose="03000509000000000000" pitchFamily="65" charset="-120"/>
              </a:rPr>
              <a:t>A.</a:t>
            </a:r>
            <a:r>
              <a:rPr lang="zh-TW" altLang="en-US" sz="2000" dirty="0" smtClean="0">
                <a:solidFill>
                  <a:prstClr val="black"/>
                </a:solidFill>
                <a:latin typeface="標楷體" panose="03000509000000000000" pitchFamily="65" charset="-120"/>
                <a:ea typeface="標楷體" panose="03000509000000000000" pitchFamily="65" charset="-120"/>
              </a:rPr>
              <a:t>單斜屋架</a:t>
            </a:r>
            <a:r>
              <a:rPr lang="en-US" altLang="zh-TW" sz="2000" dirty="0">
                <a:solidFill>
                  <a:prstClr val="black"/>
                </a:solidFill>
                <a:latin typeface="標楷體" panose="03000509000000000000" pitchFamily="65" charset="-120"/>
                <a:ea typeface="標楷體" panose="03000509000000000000" pitchFamily="65" charset="-120"/>
              </a:rPr>
              <a:t> </a:t>
            </a:r>
            <a:r>
              <a:rPr lang="en-US" altLang="zh-TW" sz="2000" dirty="0" smtClean="0">
                <a:solidFill>
                  <a:prstClr val="black"/>
                </a:solidFill>
                <a:latin typeface="標楷體" panose="03000509000000000000" pitchFamily="65" charset="-120"/>
                <a:ea typeface="標楷體" panose="03000509000000000000" pitchFamily="65" charset="-120"/>
              </a:rPr>
              <a:t>   </a:t>
            </a:r>
            <a:r>
              <a:rPr lang="zh-TW" altLang="en-US" sz="2000" dirty="0" smtClean="0">
                <a:solidFill>
                  <a:prstClr val="black"/>
                </a:solidFill>
                <a:latin typeface="標楷體" panose="03000509000000000000" pitchFamily="65" charset="-120"/>
                <a:ea typeface="標楷體" panose="03000509000000000000" pitchFamily="65" charset="-120"/>
              </a:rPr>
              <a:t>重    量</a:t>
            </a:r>
            <a:r>
              <a:rPr lang="en-US" altLang="zh-TW" sz="2000" dirty="0" smtClean="0">
                <a:solidFill>
                  <a:prstClr val="black"/>
                </a:solidFill>
                <a:latin typeface="標楷體" panose="03000509000000000000" pitchFamily="65" charset="-120"/>
                <a:ea typeface="標楷體" panose="03000509000000000000" pitchFamily="65" charset="-120"/>
              </a:rPr>
              <a:t>:</a:t>
            </a:r>
            <a:r>
              <a:rPr lang="zh-TW" altLang="en-US" sz="2000" dirty="0" smtClean="0">
                <a:solidFill>
                  <a:prstClr val="black"/>
                </a:solidFill>
                <a:latin typeface="標楷體" panose="03000509000000000000" pitchFamily="65" charset="-120"/>
                <a:ea typeface="標楷體" panose="03000509000000000000" pitchFamily="65" charset="-120"/>
              </a:rPr>
              <a:t> </a:t>
            </a:r>
            <a:r>
              <a:rPr lang="en-US" altLang="zh-TW" sz="2000" dirty="0" smtClean="0">
                <a:solidFill>
                  <a:prstClr val="black"/>
                </a:solidFill>
                <a:latin typeface="標楷體" panose="03000509000000000000" pitchFamily="65" charset="-120"/>
                <a:ea typeface="標楷體" panose="03000509000000000000" pitchFamily="65" charset="-120"/>
              </a:rPr>
              <a:t>322.24kg</a:t>
            </a:r>
          </a:p>
          <a:p>
            <a:pPr>
              <a:lnSpc>
                <a:spcPct val="150000"/>
              </a:lnSpc>
            </a:pPr>
            <a:r>
              <a:rPr lang="zh-TW" altLang="en-US" sz="2000" dirty="0" smtClean="0">
                <a:solidFill>
                  <a:prstClr val="black"/>
                </a:solidFill>
                <a:latin typeface="標楷體" panose="03000509000000000000" pitchFamily="65" charset="-120"/>
                <a:ea typeface="標楷體" panose="03000509000000000000" pitchFamily="65" charset="-120"/>
              </a:rPr>
              <a:t>①</a:t>
            </a:r>
            <a:r>
              <a:rPr lang="zh-TW" altLang="en-US" sz="2000" dirty="0">
                <a:solidFill>
                  <a:prstClr val="black"/>
                </a:solidFill>
                <a:latin typeface="標楷體" panose="03000509000000000000" pitchFamily="65" charset="-120"/>
                <a:ea typeface="標楷體" panose="03000509000000000000" pitchFamily="65" charset="-120"/>
              </a:rPr>
              <a:t>屋架</a:t>
            </a:r>
            <a:r>
              <a:rPr lang="zh-TW" altLang="en-US" sz="2000" dirty="0" smtClean="0">
                <a:solidFill>
                  <a:prstClr val="black"/>
                </a:solidFill>
                <a:latin typeface="標楷體" panose="03000509000000000000" pitchFamily="65" charset="-120"/>
                <a:ea typeface="標楷體" panose="03000509000000000000" pitchFamily="65" charset="-120"/>
              </a:rPr>
              <a:t>上弦</a:t>
            </a:r>
            <a:r>
              <a:rPr lang="en-US" altLang="zh-TW" sz="2000" dirty="0">
                <a:solidFill>
                  <a:prstClr val="black"/>
                </a:solidFill>
                <a:latin typeface="標楷體" panose="03000509000000000000" pitchFamily="65" charset="-120"/>
                <a:ea typeface="標楷體" panose="03000509000000000000" pitchFamily="65" charset="-120"/>
              </a:rPr>
              <a:t> </a:t>
            </a:r>
            <a:r>
              <a:rPr lang="zh-TW" altLang="en-US" sz="2000" dirty="0" smtClean="0">
                <a:solidFill>
                  <a:prstClr val="black"/>
                </a:solidFill>
                <a:latin typeface="標楷體" panose="03000509000000000000" pitchFamily="65" charset="-120"/>
                <a:ea typeface="標楷體" panose="03000509000000000000" pitchFamily="65" charset="-120"/>
              </a:rPr>
              <a:t>   最大應力</a:t>
            </a:r>
            <a:r>
              <a:rPr lang="en-US" altLang="zh-TW" sz="2000" dirty="0" smtClean="0">
                <a:solidFill>
                  <a:prstClr val="black"/>
                </a:solidFill>
                <a:latin typeface="標楷體" panose="03000509000000000000" pitchFamily="65" charset="-120"/>
                <a:ea typeface="標楷體" panose="03000509000000000000" pitchFamily="65" charset="-120"/>
              </a:rPr>
              <a:t>: 3.42MPa</a:t>
            </a:r>
            <a:endParaRPr lang="en-US" altLang="zh-TW" sz="2000" dirty="0">
              <a:solidFill>
                <a:prstClr val="black"/>
              </a:solidFill>
              <a:latin typeface="標楷體" panose="03000509000000000000" pitchFamily="65" charset="-120"/>
              <a:ea typeface="標楷體" panose="03000509000000000000" pitchFamily="65" charset="-120"/>
            </a:endParaRPr>
          </a:p>
          <a:p>
            <a:pPr>
              <a:lnSpc>
                <a:spcPct val="150000"/>
              </a:lnSpc>
            </a:pPr>
            <a:r>
              <a:rPr lang="zh-TW" altLang="en-US" sz="2000" dirty="0" smtClean="0">
                <a:solidFill>
                  <a:prstClr val="black"/>
                </a:solidFill>
                <a:latin typeface="標楷體" panose="03000509000000000000" pitchFamily="65" charset="-120"/>
                <a:ea typeface="標楷體" panose="03000509000000000000" pitchFamily="65" charset="-120"/>
              </a:rPr>
              <a:t>②桁架上弦    最大應力</a:t>
            </a:r>
            <a:r>
              <a:rPr lang="en-US" altLang="zh-TW" sz="2000" dirty="0" smtClean="0">
                <a:solidFill>
                  <a:prstClr val="black"/>
                </a:solidFill>
                <a:latin typeface="標楷體" panose="03000509000000000000" pitchFamily="65" charset="-120"/>
                <a:ea typeface="標楷體" panose="03000509000000000000" pitchFamily="65" charset="-120"/>
              </a:rPr>
              <a:t>: 24.02MPa</a:t>
            </a:r>
            <a:endParaRPr lang="en-US" altLang="zh-TW" sz="2000" dirty="0">
              <a:solidFill>
                <a:prstClr val="black"/>
              </a:solidFill>
              <a:latin typeface="標楷體" panose="03000509000000000000" pitchFamily="65" charset="-120"/>
              <a:ea typeface="標楷體" panose="03000509000000000000" pitchFamily="65" charset="-120"/>
            </a:endParaRPr>
          </a:p>
          <a:p>
            <a:pPr>
              <a:lnSpc>
                <a:spcPct val="150000"/>
              </a:lnSpc>
            </a:pPr>
            <a:r>
              <a:rPr lang="zh-TW" altLang="en-US" sz="2000" dirty="0" smtClean="0">
                <a:solidFill>
                  <a:prstClr val="black"/>
                </a:solidFill>
                <a:latin typeface="標楷體" panose="03000509000000000000" pitchFamily="65" charset="-120"/>
                <a:ea typeface="標楷體" panose="03000509000000000000" pitchFamily="65" charset="-120"/>
              </a:rPr>
              <a:t>③桁架下弦    最大應力</a:t>
            </a:r>
            <a:r>
              <a:rPr lang="en-US" altLang="zh-TW" sz="2000" dirty="0" smtClean="0">
                <a:solidFill>
                  <a:prstClr val="black"/>
                </a:solidFill>
                <a:latin typeface="標楷體" panose="03000509000000000000" pitchFamily="65" charset="-120"/>
                <a:ea typeface="標楷體" panose="03000509000000000000" pitchFamily="65" charset="-120"/>
              </a:rPr>
              <a:t>: 23.38MPa</a:t>
            </a:r>
            <a:endParaRPr lang="en-US" altLang="zh-TW" sz="2000" dirty="0">
              <a:solidFill>
                <a:prstClr val="black"/>
              </a:solidFill>
              <a:latin typeface="標楷體" panose="03000509000000000000" pitchFamily="65" charset="-120"/>
              <a:ea typeface="標楷體" panose="03000509000000000000" pitchFamily="65" charset="-120"/>
            </a:endParaRPr>
          </a:p>
          <a:p>
            <a:pPr>
              <a:lnSpc>
                <a:spcPct val="150000"/>
              </a:lnSpc>
            </a:pPr>
            <a:r>
              <a:rPr lang="zh-TW" altLang="en-US" sz="2000" dirty="0">
                <a:solidFill>
                  <a:prstClr val="black"/>
                </a:solidFill>
                <a:latin typeface="標楷體" panose="03000509000000000000" pitchFamily="65" charset="-120"/>
                <a:ea typeface="標楷體" panose="03000509000000000000" pitchFamily="65" charset="-120"/>
              </a:rPr>
              <a:t>④腹</a:t>
            </a:r>
            <a:r>
              <a:rPr lang="zh-TW" altLang="en-US" sz="2000" dirty="0" smtClean="0">
                <a:solidFill>
                  <a:prstClr val="black"/>
                </a:solidFill>
                <a:latin typeface="標楷體" panose="03000509000000000000" pitchFamily="65" charset="-120"/>
                <a:ea typeface="標楷體" panose="03000509000000000000" pitchFamily="65" charset="-120"/>
              </a:rPr>
              <a:t>桿</a:t>
            </a:r>
            <a:r>
              <a:rPr lang="en-US" altLang="zh-TW" sz="2000" dirty="0" smtClean="0">
                <a:solidFill>
                  <a:prstClr val="black"/>
                </a:solidFill>
                <a:latin typeface="標楷體" panose="03000509000000000000" pitchFamily="65" charset="-120"/>
                <a:ea typeface="標楷體" panose="03000509000000000000" pitchFamily="65" charset="-120"/>
              </a:rPr>
              <a:t> </a:t>
            </a:r>
            <a:r>
              <a:rPr lang="zh-TW" altLang="en-US" sz="2000" dirty="0" smtClean="0">
                <a:solidFill>
                  <a:prstClr val="black"/>
                </a:solidFill>
                <a:latin typeface="標楷體" panose="03000509000000000000" pitchFamily="65" charset="-120"/>
                <a:ea typeface="標楷體" panose="03000509000000000000" pitchFamily="65" charset="-120"/>
              </a:rPr>
              <a:t>       最大應力</a:t>
            </a:r>
            <a:r>
              <a:rPr lang="en-US" altLang="zh-TW" sz="2000" dirty="0" smtClean="0">
                <a:solidFill>
                  <a:prstClr val="black"/>
                </a:solidFill>
                <a:latin typeface="標楷體" panose="03000509000000000000" pitchFamily="65" charset="-120"/>
                <a:ea typeface="標楷體" panose="03000509000000000000" pitchFamily="65" charset="-120"/>
              </a:rPr>
              <a:t>: 11.36MPa</a:t>
            </a:r>
            <a:endParaRPr lang="en-US" altLang="zh-TW" sz="2000" dirty="0">
              <a:solidFill>
                <a:prstClr val="black"/>
              </a:solidFill>
              <a:latin typeface="標楷體" panose="03000509000000000000" pitchFamily="65" charset="-120"/>
              <a:ea typeface="標楷體" panose="03000509000000000000" pitchFamily="65" charset="-120"/>
            </a:endParaRPr>
          </a:p>
        </p:txBody>
      </p:sp>
      <p:sp>
        <p:nvSpPr>
          <p:cNvPr id="4" name="矩形 3">
            <a:extLst>
              <a:ext uri="{FF2B5EF4-FFF2-40B4-BE49-F238E27FC236}">
                <a16:creationId xmlns:a16="http://schemas.microsoft.com/office/drawing/2014/main" xmlns="" id="{3327FFFA-3A66-48B9-A2D8-FDF1E3F2D7B8}"/>
              </a:ext>
            </a:extLst>
          </p:cNvPr>
          <p:cNvSpPr/>
          <p:nvPr/>
        </p:nvSpPr>
        <p:spPr>
          <a:xfrm>
            <a:off x="8757286" y="4264963"/>
            <a:ext cx="415498" cy="369332"/>
          </a:xfrm>
          <a:prstGeom prst="rect">
            <a:avLst/>
          </a:prstGeom>
        </p:spPr>
        <p:txBody>
          <a:bodyPr wrap="none">
            <a:spAutoFit/>
          </a:bodyPr>
          <a:lstStyle/>
          <a:p>
            <a:r>
              <a:rPr lang="zh-TW" altLang="en-US" dirty="0">
                <a:solidFill>
                  <a:prstClr val="black"/>
                </a:solidFill>
                <a:ea typeface="微軟正黑體" panose="020B0604030504040204" pitchFamily="34" charset="-120"/>
              </a:rPr>
              <a:t>①</a:t>
            </a:r>
          </a:p>
        </p:txBody>
      </p:sp>
      <p:sp>
        <p:nvSpPr>
          <p:cNvPr id="8" name="矩形 7">
            <a:extLst>
              <a:ext uri="{FF2B5EF4-FFF2-40B4-BE49-F238E27FC236}">
                <a16:creationId xmlns:a16="http://schemas.microsoft.com/office/drawing/2014/main" xmlns="" id="{A05629DE-E0DD-424F-88E2-E18B83D9A553}"/>
              </a:ext>
            </a:extLst>
          </p:cNvPr>
          <p:cNvSpPr/>
          <p:nvPr/>
        </p:nvSpPr>
        <p:spPr>
          <a:xfrm>
            <a:off x="5680501" y="4634295"/>
            <a:ext cx="415498" cy="369332"/>
          </a:xfrm>
          <a:prstGeom prst="rect">
            <a:avLst/>
          </a:prstGeom>
        </p:spPr>
        <p:txBody>
          <a:bodyPr wrap="none">
            <a:spAutoFit/>
          </a:bodyPr>
          <a:lstStyle/>
          <a:p>
            <a:r>
              <a:rPr lang="zh-TW" altLang="en-US" dirty="0">
                <a:solidFill>
                  <a:prstClr val="black"/>
                </a:solidFill>
                <a:ea typeface="微軟正黑體" panose="020B0604030504040204" pitchFamily="34" charset="-120"/>
              </a:rPr>
              <a:t>②</a:t>
            </a:r>
          </a:p>
        </p:txBody>
      </p:sp>
      <p:sp>
        <p:nvSpPr>
          <p:cNvPr id="9" name="矩形 8">
            <a:extLst>
              <a:ext uri="{FF2B5EF4-FFF2-40B4-BE49-F238E27FC236}">
                <a16:creationId xmlns:a16="http://schemas.microsoft.com/office/drawing/2014/main" xmlns="" id="{98AF5672-85C7-47AF-8210-87887E6BC30E}"/>
              </a:ext>
            </a:extLst>
          </p:cNvPr>
          <p:cNvSpPr/>
          <p:nvPr/>
        </p:nvSpPr>
        <p:spPr>
          <a:xfrm>
            <a:off x="6072809" y="5311723"/>
            <a:ext cx="415498" cy="369332"/>
          </a:xfrm>
          <a:prstGeom prst="rect">
            <a:avLst/>
          </a:prstGeom>
        </p:spPr>
        <p:txBody>
          <a:bodyPr wrap="none">
            <a:spAutoFit/>
          </a:bodyPr>
          <a:lstStyle/>
          <a:p>
            <a:r>
              <a:rPr lang="zh-TW" altLang="en-US" dirty="0">
                <a:solidFill>
                  <a:prstClr val="black"/>
                </a:solidFill>
                <a:ea typeface="微軟正黑體" panose="020B0604030504040204" pitchFamily="34" charset="-120"/>
              </a:rPr>
              <a:t>③</a:t>
            </a:r>
          </a:p>
        </p:txBody>
      </p:sp>
      <p:sp>
        <p:nvSpPr>
          <p:cNvPr id="10" name="矩形 9">
            <a:extLst>
              <a:ext uri="{FF2B5EF4-FFF2-40B4-BE49-F238E27FC236}">
                <a16:creationId xmlns:a16="http://schemas.microsoft.com/office/drawing/2014/main" xmlns="" id="{85723AD5-536A-4633-B859-0A69973DA71C}"/>
              </a:ext>
            </a:extLst>
          </p:cNvPr>
          <p:cNvSpPr/>
          <p:nvPr/>
        </p:nvSpPr>
        <p:spPr>
          <a:xfrm>
            <a:off x="2188706" y="4932115"/>
            <a:ext cx="415498" cy="369332"/>
          </a:xfrm>
          <a:prstGeom prst="rect">
            <a:avLst/>
          </a:prstGeom>
        </p:spPr>
        <p:txBody>
          <a:bodyPr wrap="none">
            <a:spAutoFit/>
          </a:bodyPr>
          <a:lstStyle/>
          <a:p>
            <a:r>
              <a:rPr lang="zh-TW" altLang="en-US" dirty="0">
                <a:solidFill>
                  <a:prstClr val="black"/>
                </a:solidFill>
                <a:ea typeface="微軟正黑體" panose="020B0604030504040204" pitchFamily="34" charset="-120"/>
              </a:rPr>
              <a:t>④</a:t>
            </a:r>
          </a:p>
        </p:txBody>
      </p:sp>
      <p:sp>
        <p:nvSpPr>
          <p:cNvPr id="11" name="矩形 10">
            <a:extLst>
              <a:ext uri="{FF2B5EF4-FFF2-40B4-BE49-F238E27FC236}">
                <a16:creationId xmlns:a16="http://schemas.microsoft.com/office/drawing/2014/main" xmlns="" id="{CF7E9B17-AF68-4288-8AD9-8ECD4665C5F2}"/>
              </a:ext>
            </a:extLst>
          </p:cNvPr>
          <p:cNvSpPr/>
          <p:nvPr/>
        </p:nvSpPr>
        <p:spPr>
          <a:xfrm>
            <a:off x="4859977" y="5833889"/>
            <a:ext cx="2503955" cy="369332"/>
          </a:xfrm>
          <a:prstGeom prst="rect">
            <a:avLst/>
          </a:prstGeom>
        </p:spPr>
        <p:txBody>
          <a:bodyPr wrap="none">
            <a:spAutoFit/>
          </a:bodyPr>
          <a:lstStyle/>
          <a:p>
            <a:r>
              <a:rPr lang="en-US" altLang="zh-TW" dirty="0" smtClean="0">
                <a:solidFill>
                  <a:prstClr val="black"/>
                </a:solidFill>
                <a:ea typeface="微軟正黑體" panose="020B0604030504040204" pitchFamily="34" charset="-120"/>
              </a:rPr>
              <a:t>A.</a:t>
            </a:r>
            <a:r>
              <a:rPr lang="zh-TW" altLang="en-US" dirty="0" smtClean="0">
                <a:solidFill>
                  <a:prstClr val="black"/>
                </a:solidFill>
                <a:ea typeface="微軟正黑體" panose="020B0604030504040204" pitchFamily="34" charset="-120"/>
              </a:rPr>
              <a:t>結構</a:t>
            </a:r>
            <a:r>
              <a:rPr lang="zh-TW" altLang="en-US" dirty="0">
                <a:solidFill>
                  <a:prstClr val="black"/>
                </a:solidFill>
                <a:ea typeface="微軟正黑體" panose="020B0604030504040204" pitchFamily="34" charset="-120"/>
              </a:rPr>
              <a:t>總重為</a:t>
            </a:r>
            <a:r>
              <a:rPr lang="en-US" altLang="zh-TW" dirty="0">
                <a:solidFill>
                  <a:prstClr val="black"/>
                </a:solidFill>
                <a:ea typeface="微軟正黑體" panose="020B0604030504040204" pitchFamily="34" charset="-120"/>
              </a:rPr>
              <a:t>322.235kg</a:t>
            </a:r>
            <a:endParaRPr lang="zh-TW" altLang="en-US" dirty="0">
              <a:solidFill>
                <a:prstClr val="black"/>
              </a:solidFill>
              <a:ea typeface="微軟正黑體" panose="020B0604030504040204" pitchFamily="34" charset="-120"/>
            </a:endParaRPr>
          </a:p>
        </p:txBody>
      </p:sp>
      <p:sp>
        <p:nvSpPr>
          <p:cNvPr id="12" name="矩形 11"/>
          <p:cNvSpPr/>
          <p:nvPr/>
        </p:nvSpPr>
        <p:spPr>
          <a:xfrm>
            <a:off x="1597545" y="1024045"/>
            <a:ext cx="3262432" cy="646331"/>
          </a:xfrm>
          <a:prstGeom prst="rect">
            <a:avLst/>
          </a:prstGeom>
        </p:spPr>
        <p:txBody>
          <a:bodyPr wrap="none">
            <a:spAutoFit/>
          </a:bodyPr>
          <a:lstStyle/>
          <a:p>
            <a:pPr>
              <a:lnSpc>
                <a:spcPct val="150000"/>
              </a:lnSpc>
            </a:pPr>
            <a:r>
              <a:rPr lang="en-US" altLang="zh-TW" sz="2400" dirty="0">
                <a:solidFill>
                  <a:prstClr val="black"/>
                </a:solidFill>
                <a:latin typeface="標楷體" panose="03000509000000000000" pitchFamily="65" charset="-120"/>
                <a:ea typeface="標楷體" panose="03000509000000000000" pitchFamily="65" charset="-120"/>
              </a:rPr>
              <a:t>A.</a:t>
            </a:r>
            <a:r>
              <a:rPr lang="zh-TW" altLang="en-US" sz="2400" dirty="0">
                <a:solidFill>
                  <a:prstClr val="black"/>
                </a:solidFill>
                <a:latin typeface="標楷體" panose="03000509000000000000" pitchFamily="65" charset="-120"/>
                <a:ea typeface="標楷體" panose="03000509000000000000" pitchFamily="65" charset="-120"/>
              </a:rPr>
              <a:t>單斜屋架下方加桁架</a:t>
            </a:r>
            <a:endParaRPr lang="en-US" altLang="zh-TW" sz="2400" dirty="0">
              <a:solidFill>
                <a:prstClr val="black"/>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3825454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xmlns="" id="{EDB6E432-2EA7-4D28-A533-FFFFEC64C252}"/>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45</a:t>
            </a:fld>
            <a:endParaRPr lang="zh-TW" altLang="en-US">
              <a:solidFill>
                <a:prstClr val="black">
                  <a:tint val="75000"/>
                </a:prstClr>
              </a:solidFill>
            </a:endParaRPr>
          </a:p>
        </p:txBody>
      </p:sp>
      <p:pic>
        <p:nvPicPr>
          <p:cNvPr id="3" name="圖片 2">
            <a:extLst>
              <a:ext uri="{FF2B5EF4-FFF2-40B4-BE49-F238E27FC236}">
                <a16:creationId xmlns:a16="http://schemas.microsoft.com/office/drawing/2014/main" xmlns="" id="{81D99256-480C-44EC-9E82-6B7CD4027A3A}"/>
              </a:ext>
            </a:extLst>
          </p:cNvPr>
          <p:cNvPicPr>
            <a:picLocks noChangeAspect="1"/>
          </p:cNvPicPr>
          <p:nvPr/>
        </p:nvPicPr>
        <p:blipFill>
          <a:blip r:embed="rId3"/>
          <a:stretch>
            <a:fillRect/>
          </a:stretch>
        </p:blipFill>
        <p:spPr>
          <a:xfrm>
            <a:off x="1430825" y="2315235"/>
            <a:ext cx="9330350" cy="4041115"/>
          </a:xfrm>
          <a:prstGeom prst="rect">
            <a:avLst/>
          </a:prstGeom>
        </p:spPr>
      </p:pic>
      <p:sp>
        <p:nvSpPr>
          <p:cNvPr id="4" name="矩形 3">
            <a:extLst>
              <a:ext uri="{FF2B5EF4-FFF2-40B4-BE49-F238E27FC236}">
                <a16:creationId xmlns:a16="http://schemas.microsoft.com/office/drawing/2014/main" xmlns="" id="{BFD7850A-7B5C-4F49-B698-1BE5B9FE0AC7}"/>
              </a:ext>
            </a:extLst>
          </p:cNvPr>
          <p:cNvSpPr/>
          <p:nvPr/>
        </p:nvSpPr>
        <p:spPr>
          <a:xfrm>
            <a:off x="8851541" y="4713901"/>
            <a:ext cx="415498" cy="369332"/>
          </a:xfrm>
          <a:prstGeom prst="rect">
            <a:avLst/>
          </a:prstGeom>
        </p:spPr>
        <p:txBody>
          <a:bodyPr wrap="none">
            <a:spAutoFit/>
          </a:bodyPr>
          <a:lstStyle/>
          <a:p>
            <a:r>
              <a:rPr lang="zh-TW" altLang="en-US" dirty="0">
                <a:solidFill>
                  <a:prstClr val="black"/>
                </a:solidFill>
                <a:ea typeface="微軟正黑體" panose="020B0604030504040204" pitchFamily="34" charset="-120"/>
              </a:rPr>
              <a:t>④</a:t>
            </a:r>
          </a:p>
        </p:txBody>
      </p:sp>
      <p:sp>
        <p:nvSpPr>
          <p:cNvPr id="7" name="矩形 6">
            <a:extLst>
              <a:ext uri="{FF2B5EF4-FFF2-40B4-BE49-F238E27FC236}">
                <a16:creationId xmlns:a16="http://schemas.microsoft.com/office/drawing/2014/main" xmlns="" id="{8CFD7093-891F-4353-83D7-DA32709AC31A}"/>
              </a:ext>
            </a:extLst>
          </p:cNvPr>
          <p:cNvSpPr/>
          <p:nvPr/>
        </p:nvSpPr>
        <p:spPr>
          <a:xfrm>
            <a:off x="9067679" y="4190679"/>
            <a:ext cx="415498" cy="369332"/>
          </a:xfrm>
          <a:prstGeom prst="rect">
            <a:avLst/>
          </a:prstGeom>
        </p:spPr>
        <p:txBody>
          <a:bodyPr wrap="none">
            <a:spAutoFit/>
          </a:bodyPr>
          <a:lstStyle/>
          <a:p>
            <a:r>
              <a:rPr lang="zh-TW" altLang="en-US" dirty="0">
                <a:solidFill>
                  <a:prstClr val="black"/>
                </a:solidFill>
                <a:ea typeface="微軟正黑體" panose="020B0604030504040204" pitchFamily="34" charset="-120"/>
              </a:rPr>
              <a:t>①</a:t>
            </a:r>
          </a:p>
        </p:txBody>
      </p:sp>
      <p:sp>
        <p:nvSpPr>
          <p:cNvPr id="8" name="矩形 7">
            <a:extLst>
              <a:ext uri="{FF2B5EF4-FFF2-40B4-BE49-F238E27FC236}">
                <a16:creationId xmlns:a16="http://schemas.microsoft.com/office/drawing/2014/main" xmlns="" id="{707CF8A0-1721-46C5-8F3F-CD0EF6B31EF9}"/>
              </a:ext>
            </a:extLst>
          </p:cNvPr>
          <p:cNvSpPr/>
          <p:nvPr/>
        </p:nvSpPr>
        <p:spPr>
          <a:xfrm>
            <a:off x="6096000" y="831172"/>
            <a:ext cx="4384866" cy="2400657"/>
          </a:xfrm>
          <a:prstGeom prst="rect">
            <a:avLst/>
          </a:prstGeom>
          <a:ln>
            <a:solidFill>
              <a:schemeClr val="accent1"/>
            </a:solidFill>
          </a:ln>
        </p:spPr>
        <p:txBody>
          <a:bodyPr wrap="square">
            <a:spAutoFit/>
          </a:bodyPr>
          <a:lstStyle/>
          <a:p>
            <a:pPr>
              <a:lnSpc>
                <a:spcPct val="150000"/>
              </a:lnSpc>
            </a:pPr>
            <a:r>
              <a:rPr lang="en-US" altLang="zh-TW" sz="2000" dirty="0" smtClean="0">
                <a:solidFill>
                  <a:prstClr val="black"/>
                </a:solidFill>
                <a:latin typeface="標楷體" panose="03000509000000000000" pitchFamily="65" charset="-120"/>
                <a:ea typeface="標楷體" panose="03000509000000000000" pitchFamily="65" charset="-120"/>
              </a:rPr>
              <a:t>B.</a:t>
            </a:r>
            <a:r>
              <a:rPr lang="zh-TW" altLang="en-US" sz="2000" dirty="0" smtClean="0">
                <a:solidFill>
                  <a:prstClr val="black"/>
                </a:solidFill>
                <a:latin typeface="標楷體" panose="03000509000000000000" pitchFamily="65" charset="-120"/>
                <a:ea typeface="標楷體" panose="03000509000000000000" pitchFamily="65" charset="-120"/>
              </a:rPr>
              <a:t>屋架總重</a:t>
            </a:r>
            <a:r>
              <a:rPr lang="en-US" altLang="zh-TW" sz="2000" dirty="0" smtClean="0">
                <a:solidFill>
                  <a:prstClr val="black"/>
                </a:solidFill>
                <a:latin typeface="標楷體" panose="03000509000000000000" pitchFamily="65" charset="-120"/>
                <a:ea typeface="標楷體" panose="03000509000000000000" pitchFamily="65" charset="-120"/>
              </a:rPr>
              <a:t>: 293.6kg</a:t>
            </a:r>
          </a:p>
          <a:p>
            <a:pPr>
              <a:lnSpc>
                <a:spcPct val="150000"/>
              </a:lnSpc>
            </a:pPr>
            <a:r>
              <a:rPr lang="zh-TW" altLang="en-US" sz="2000" dirty="0" smtClean="0">
                <a:solidFill>
                  <a:prstClr val="black"/>
                </a:solidFill>
                <a:latin typeface="標楷體" panose="03000509000000000000" pitchFamily="65" charset="-120"/>
                <a:ea typeface="標楷體" panose="03000509000000000000" pitchFamily="65" charset="-120"/>
              </a:rPr>
              <a:t>①</a:t>
            </a:r>
            <a:r>
              <a:rPr lang="zh-TW" altLang="en-US" sz="2000" dirty="0">
                <a:solidFill>
                  <a:prstClr val="black"/>
                </a:solidFill>
                <a:latin typeface="標楷體" panose="03000509000000000000" pitchFamily="65" charset="-120"/>
                <a:ea typeface="標楷體" panose="03000509000000000000" pitchFamily="65" charset="-120"/>
              </a:rPr>
              <a:t>斜桁架</a:t>
            </a:r>
            <a:r>
              <a:rPr lang="zh-TW" altLang="en-US" sz="2000" dirty="0" smtClean="0">
                <a:solidFill>
                  <a:prstClr val="black"/>
                </a:solidFill>
                <a:latin typeface="標楷體" panose="03000509000000000000" pitchFamily="65" charset="-120"/>
                <a:ea typeface="標楷體" panose="03000509000000000000" pitchFamily="65" charset="-120"/>
              </a:rPr>
              <a:t>上弦最大應力</a:t>
            </a:r>
            <a:r>
              <a:rPr lang="en-US" altLang="zh-TW" sz="2000" dirty="0" smtClean="0">
                <a:solidFill>
                  <a:prstClr val="black"/>
                </a:solidFill>
                <a:latin typeface="標楷體" panose="03000509000000000000" pitchFamily="65" charset="-120"/>
                <a:ea typeface="標楷體" panose="03000509000000000000" pitchFamily="65" charset="-120"/>
              </a:rPr>
              <a:t>:</a:t>
            </a:r>
            <a:r>
              <a:rPr lang="zh-TW" altLang="en-US" sz="2000" dirty="0" smtClean="0">
                <a:solidFill>
                  <a:prstClr val="black"/>
                </a:solidFill>
                <a:latin typeface="標楷體" panose="03000509000000000000" pitchFamily="65" charset="-120"/>
                <a:ea typeface="標楷體" panose="03000509000000000000" pitchFamily="65" charset="-120"/>
              </a:rPr>
              <a:t> </a:t>
            </a:r>
            <a:r>
              <a:rPr lang="en-US" altLang="zh-TW" sz="2000" dirty="0" smtClean="0">
                <a:solidFill>
                  <a:prstClr val="black"/>
                </a:solidFill>
                <a:latin typeface="標楷體" panose="03000509000000000000" pitchFamily="65" charset="-120"/>
                <a:ea typeface="標楷體" panose="03000509000000000000" pitchFamily="65" charset="-120"/>
              </a:rPr>
              <a:t>16.27MPa</a:t>
            </a:r>
            <a:endParaRPr lang="en-US" altLang="zh-TW" sz="2000" dirty="0">
              <a:solidFill>
                <a:prstClr val="black"/>
              </a:solidFill>
              <a:latin typeface="標楷體" panose="03000509000000000000" pitchFamily="65" charset="-120"/>
              <a:ea typeface="標楷體" panose="03000509000000000000" pitchFamily="65" charset="-120"/>
            </a:endParaRPr>
          </a:p>
          <a:p>
            <a:pPr>
              <a:lnSpc>
                <a:spcPct val="150000"/>
              </a:lnSpc>
            </a:pPr>
            <a:r>
              <a:rPr lang="zh-TW" altLang="en-US" sz="2000" dirty="0">
                <a:solidFill>
                  <a:prstClr val="black"/>
                </a:solidFill>
                <a:latin typeface="標楷體" panose="03000509000000000000" pitchFamily="65" charset="-120"/>
                <a:ea typeface="標楷體" panose="03000509000000000000" pitchFamily="65" charset="-120"/>
              </a:rPr>
              <a:t>②斜桁架</a:t>
            </a:r>
            <a:r>
              <a:rPr lang="zh-TW" altLang="en-US" sz="2000" dirty="0" smtClean="0">
                <a:solidFill>
                  <a:prstClr val="black"/>
                </a:solidFill>
                <a:latin typeface="標楷體" panose="03000509000000000000" pitchFamily="65" charset="-120"/>
                <a:ea typeface="標楷體" panose="03000509000000000000" pitchFamily="65" charset="-120"/>
              </a:rPr>
              <a:t>下弦最大應力</a:t>
            </a:r>
            <a:r>
              <a:rPr lang="en-US" altLang="zh-TW" sz="2000" dirty="0" smtClean="0">
                <a:solidFill>
                  <a:prstClr val="black"/>
                </a:solidFill>
                <a:latin typeface="標楷體" panose="03000509000000000000" pitchFamily="65" charset="-120"/>
                <a:ea typeface="標楷體" panose="03000509000000000000" pitchFamily="65" charset="-120"/>
              </a:rPr>
              <a:t>:</a:t>
            </a:r>
            <a:r>
              <a:rPr lang="zh-TW" altLang="en-US" sz="2000" dirty="0" smtClean="0">
                <a:solidFill>
                  <a:prstClr val="black"/>
                </a:solidFill>
                <a:latin typeface="標楷體" panose="03000509000000000000" pitchFamily="65" charset="-120"/>
                <a:ea typeface="標楷體" panose="03000509000000000000" pitchFamily="65" charset="-120"/>
              </a:rPr>
              <a:t> </a:t>
            </a:r>
            <a:r>
              <a:rPr lang="en-US" altLang="zh-TW" sz="2000" dirty="0" smtClean="0">
                <a:solidFill>
                  <a:prstClr val="black"/>
                </a:solidFill>
                <a:latin typeface="標楷體" panose="03000509000000000000" pitchFamily="65" charset="-120"/>
                <a:ea typeface="標楷體" panose="03000509000000000000" pitchFamily="65" charset="-120"/>
              </a:rPr>
              <a:t>19.01MPa</a:t>
            </a:r>
            <a:endParaRPr lang="en-US" altLang="zh-TW" sz="2000" dirty="0">
              <a:solidFill>
                <a:prstClr val="black"/>
              </a:solidFill>
              <a:latin typeface="標楷體" panose="03000509000000000000" pitchFamily="65" charset="-120"/>
              <a:ea typeface="標楷體" panose="03000509000000000000" pitchFamily="65" charset="-120"/>
            </a:endParaRPr>
          </a:p>
          <a:p>
            <a:pPr>
              <a:lnSpc>
                <a:spcPct val="150000"/>
              </a:lnSpc>
            </a:pPr>
            <a:r>
              <a:rPr lang="zh-TW" altLang="en-US" sz="2000" dirty="0">
                <a:solidFill>
                  <a:prstClr val="black"/>
                </a:solidFill>
                <a:latin typeface="標楷體" panose="03000509000000000000" pitchFamily="65" charset="-120"/>
                <a:ea typeface="標楷體" panose="03000509000000000000" pitchFamily="65" charset="-120"/>
              </a:rPr>
              <a:t>③腹</a:t>
            </a:r>
            <a:r>
              <a:rPr lang="zh-TW" altLang="en-US" sz="2000" dirty="0" smtClean="0">
                <a:solidFill>
                  <a:prstClr val="black"/>
                </a:solidFill>
                <a:latin typeface="標楷體" panose="03000509000000000000" pitchFamily="65" charset="-120"/>
                <a:ea typeface="標楷體" panose="03000509000000000000" pitchFamily="65" charset="-120"/>
              </a:rPr>
              <a:t>桿最大應力</a:t>
            </a:r>
            <a:r>
              <a:rPr lang="en-US" altLang="zh-TW" sz="2000" dirty="0" smtClean="0">
                <a:solidFill>
                  <a:prstClr val="black"/>
                </a:solidFill>
                <a:latin typeface="標楷體" panose="03000509000000000000" pitchFamily="65" charset="-120"/>
                <a:ea typeface="標楷體" panose="03000509000000000000" pitchFamily="65" charset="-120"/>
              </a:rPr>
              <a:t>:</a:t>
            </a:r>
            <a:r>
              <a:rPr lang="zh-TW" altLang="en-US" sz="2000" dirty="0" smtClean="0">
                <a:solidFill>
                  <a:prstClr val="black"/>
                </a:solidFill>
                <a:latin typeface="標楷體" panose="03000509000000000000" pitchFamily="65" charset="-120"/>
                <a:ea typeface="標楷體" panose="03000509000000000000" pitchFamily="65" charset="-120"/>
              </a:rPr>
              <a:t>        </a:t>
            </a:r>
            <a:r>
              <a:rPr lang="en-US" altLang="zh-TW" sz="2000" dirty="0" smtClean="0">
                <a:solidFill>
                  <a:prstClr val="black"/>
                </a:solidFill>
                <a:latin typeface="標楷體" panose="03000509000000000000" pitchFamily="65" charset="-120"/>
                <a:ea typeface="標楷體" panose="03000509000000000000" pitchFamily="65" charset="-120"/>
              </a:rPr>
              <a:t>9.21MPa</a:t>
            </a:r>
            <a:endParaRPr lang="en-US" altLang="zh-TW" sz="2000" dirty="0">
              <a:solidFill>
                <a:prstClr val="black"/>
              </a:solidFill>
              <a:latin typeface="標楷體" panose="03000509000000000000" pitchFamily="65" charset="-120"/>
              <a:ea typeface="標楷體" panose="03000509000000000000" pitchFamily="65" charset="-120"/>
            </a:endParaRPr>
          </a:p>
          <a:p>
            <a:pPr>
              <a:lnSpc>
                <a:spcPct val="150000"/>
              </a:lnSpc>
            </a:pPr>
            <a:r>
              <a:rPr lang="zh-TW" altLang="en-US" sz="2000" dirty="0">
                <a:solidFill>
                  <a:prstClr val="black"/>
                </a:solidFill>
                <a:latin typeface="標楷體" panose="03000509000000000000" pitchFamily="65" charset="-120"/>
                <a:ea typeface="標楷體" panose="03000509000000000000" pitchFamily="65" charset="-120"/>
              </a:rPr>
              <a:t>④屋架</a:t>
            </a:r>
            <a:r>
              <a:rPr lang="zh-TW" altLang="en-US" sz="2000" dirty="0" smtClean="0">
                <a:solidFill>
                  <a:prstClr val="black"/>
                </a:solidFill>
                <a:latin typeface="標楷體" panose="03000509000000000000" pitchFamily="65" charset="-120"/>
                <a:ea typeface="標楷體" panose="03000509000000000000" pitchFamily="65" charset="-120"/>
              </a:rPr>
              <a:t>下弦最大應力     </a:t>
            </a:r>
            <a:r>
              <a:rPr lang="en-US" altLang="zh-TW" sz="2000" dirty="0" smtClean="0">
                <a:solidFill>
                  <a:prstClr val="black"/>
                </a:solidFill>
                <a:latin typeface="標楷體" panose="03000509000000000000" pitchFamily="65" charset="-120"/>
                <a:ea typeface="標楷體" panose="03000509000000000000" pitchFamily="65" charset="-120"/>
              </a:rPr>
              <a:t>15.2MPa</a:t>
            </a:r>
            <a:endParaRPr lang="zh-TW" altLang="en-US" sz="2000" dirty="0">
              <a:solidFill>
                <a:prstClr val="black"/>
              </a:solidFill>
              <a:latin typeface="標楷體" panose="03000509000000000000" pitchFamily="65" charset="-120"/>
              <a:ea typeface="標楷體" panose="03000509000000000000" pitchFamily="65" charset="-120"/>
            </a:endParaRPr>
          </a:p>
        </p:txBody>
      </p:sp>
      <p:sp>
        <p:nvSpPr>
          <p:cNvPr id="9" name="矩形 8">
            <a:extLst>
              <a:ext uri="{FF2B5EF4-FFF2-40B4-BE49-F238E27FC236}">
                <a16:creationId xmlns:a16="http://schemas.microsoft.com/office/drawing/2014/main" xmlns="" id="{42EFED0A-46FC-42C9-AD7E-A48964CD2C60}"/>
              </a:ext>
            </a:extLst>
          </p:cNvPr>
          <p:cNvSpPr/>
          <p:nvPr/>
        </p:nvSpPr>
        <p:spPr>
          <a:xfrm>
            <a:off x="5829528" y="4290031"/>
            <a:ext cx="415498" cy="369332"/>
          </a:xfrm>
          <a:prstGeom prst="rect">
            <a:avLst/>
          </a:prstGeom>
        </p:spPr>
        <p:txBody>
          <a:bodyPr wrap="none">
            <a:spAutoFit/>
          </a:bodyPr>
          <a:lstStyle/>
          <a:p>
            <a:r>
              <a:rPr lang="zh-TW" altLang="en-US" dirty="0">
                <a:solidFill>
                  <a:prstClr val="black"/>
                </a:solidFill>
                <a:ea typeface="微軟正黑體" panose="020B0604030504040204" pitchFamily="34" charset="-120"/>
              </a:rPr>
              <a:t>②</a:t>
            </a:r>
          </a:p>
        </p:txBody>
      </p:sp>
      <p:sp>
        <p:nvSpPr>
          <p:cNvPr id="10" name="矩形 9">
            <a:extLst>
              <a:ext uri="{FF2B5EF4-FFF2-40B4-BE49-F238E27FC236}">
                <a16:creationId xmlns:a16="http://schemas.microsoft.com/office/drawing/2014/main" xmlns="" id="{E61E6807-4382-4C95-B72E-3981F0A52494}"/>
              </a:ext>
            </a:extLst>
          </p:cNvPr>
          <p:cNvSpPr/>
          <p:nvPr/>
        </p:nvSpPr>
        <p:spPr>
          <a:xfrm>
            <a:off x="2574600" y="2967498"/>
            <a:ext cx="415498" cy="369332"/>
          </a:xfrm>
          <a:prstGeom prst="rect">
            <a:avLst/>
          </a:prstGeom>
        </p:spPr>
        <p:txBody>
          <a:bodyPr wrap="none">
            <a:spAutoFit/>
          </a:bodyPr>
          <a:lstStyle/>
          <a:p>
            <a:r>
              <a:rPr lang="zh-TW" altLang="en-US" dirty="0">
                <a:solidFill>
                  <a:prstClr val="black"/>
                </a:solidFill>
                <a:ea typeface="微軟正黑體" panose="020B0604030504040204" pitchFamily="34" charset="-120"/>
              </a:rPr>
              <a:t>③</a:t>
            </a:r>
          </a:p>
        </p:txBody>
      </p:sp>
      <p:sp>
        <p:nvSpPr>
          <p:cNvPr id="11" name="矩形 10">
            <a:extLst>
              <a:ext uri="{FF2B5EF4-FFF2-40B4-BE49-F238E27FC236}">
                <a16:creationId xmlns:a16="http://schemas.microsoft.com/office/drawing/2014/main" xmlns="" id="{8C5383A8-E584-45DB-8B8B-47D08C9F3436}"/>
              </a:ext>
            </a:extLst>
          </p:cNvPr>
          <p:cNvSpPr/>
          <p:nvPr/>
        </p:nvSpPr>
        <p:spPr>
          <a:xfrm>
            <a:off x="4824445" y="5028168"/>
            <a:ext cx="2194832" cy="369332"/>
          </a:xfrm>
          <a:prstGeom prst="rect">
            <a:avLst/>
          </a:prstGeom>
        </p:spPr>
        <p:txBody>
          <a:bodyPr wrap="none">
            <a:spAutoFit/>
          </a:bodyPr>
          <a:lstStyle/>
          <a:p>
            <a:r>
              <a:rPr lang="zh-TW" altLang="en-US" dirty="0" smtClean="0">
                <a:solidFill>
                  <a:prstClr val="black"/>
                </a:solidFill>
                <a:ea typeface="微軟正黑體" panose="020B0604030504040204" pitchFamily="34" charset="-120"/>
              </a:rPr>
              <a:t>結構</a:t>
            </a:r>
            <a:r>
              <a:rPr lang="zh-TW" altLang="en-US" dirty="0">
                <a:solidFill>
                  <a:prstClr val="black"/>
                </a:solidFill>
                <a:ea typeface="微軟正黑體" panose="020B0604030504040204" pitchFamily="34" charset="-120"/>
              </a:rPr>
              <a:t>總重為</a:t>
            </a:r>
            <a:r>
              <a:rPr lang="en-US" altLang="zh-TW" dirty="0">
                <a:solidFill>
                  <a:prstClr val="black"/>
                </a:solidFill>
                <a:ea typeface="微軟正黑體" panose="020B0604030504040204" pitchFamily="34" charset="-120"/>
              </a:rPr>
              <a:t>293.58kg</a:t>
            </a:r>
            <a:endParaRPr lang="zh-TW" altLang="en-US" dirty="0">
              <a:solidFill>
                <a:prstClr val="black"/>
              </a:solidFill>
              <a:ea typeface="微軟正黑體" panose="020B0604030504040204" pitchFamily="34" charset="-120"/>
            </a:endParaRPr>
          </a:p>
        </p:txBody>
      </p:sp>
      <p:sp>
        <p:nvSpPr>
          <p:cNvPr id="13" name="矩形 12"/>
          <p:cNvSpPr/>
          <p:nvPr/>
        </p:nvSpPr>
        <p:spPr>
          <a:xfrm>
            <a:off x="1677723" y="1019607"/>
            <a:ext cx="3262432" cy="646331"/>
          </a:xfrm>
          <a:prstGeom prst="rect">
            <a:avLst/>
          </a:prstGeom>
        </p:spPr>
        <p:txBody>
          <a:bodyPr wrap="none">
            <a:spAutoFit/>
          </a:bodyPr>
          <a:lstStyle/>
          <a:p>
            <a:pPr>
              <a:lnSpc>
                <a:spcPct val="150000"/>
              </a:lnSpc>
            </a:pPr>
            <a:r>
              <a:rPr lang="en-US" altLang="zh-TW" sz="2400" dirty="0">
                <a:solidFill>
                  <a:prstClr val="black"/>
                </a:solidFill>
                <a:latin typeface="標楷體" panose="03000509000000000000" pitchFamily="65" charset="-120"/>
                <a:ea typeface="標楷體" panose="03000509000000000000" pitchFamily="65" charset="-120"/>
              </a:rPr>
              <a:t>B.</a:t>
            </a:r>
            <a:r>
              <a:rPr lang="zh-TW" altLang="en-US" sz="2400" dirty="0">
                <a:solidFill>
                  <a:prstClr val="black"/>
                </a:solidFill>
                <a:latin typeface="標楷體" panose="03000509000000000000" pitchFamily="65" charset="-120"/>
                <a:ea typeface="標楷體" panose="03000509000000000000" pitchFamily="65" charset="-120"/>
              </a:rPr>
              <a:t>單斜屋架上方加桁架</a:t>
            </a:r>
            <a:endParaRPr lang="en-US" altLang="zh-TW" sz="2400" dirty="0">
              <a:solidFill>
                <a:prstClr val="black"/>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1585902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xmlns="" id="{EDB6E432-2EA7-4D28-A533-FFFFEC64C252}"/>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46</a:t>
            </a:fld>
            <a:endParaRPr lang="zh-TW" altLang="en-US">
              <a:solidFill>
                <a:prstClr val="black">
                  <a:tint val="75000"/>
                </a:prstClr>
              </a:solidFill>
            </a:endParaRPr>
          </a:p>
        </p:txBody>
      </p:sp>
      <p:pic>
        <p:nvPicPr>
          <p:cNvPr id="3" name="圖片 2">
            <a:extLst>
              <a:ext uri="{FF2B5EF4-FFF2-40B4-BE49-F238E27FC236}">
                <a16:creationId xmlns:a16="http://schemas.microsoft.com/office/drawing/2014/main" xmlns="" id="{07FDE166-448F-4CB2-AC05-ED4F537EB105}"/>
              </a:ext>
            </a:extLst>
          </p:cNvPr>
          <p:cNvPicPr>
            <a:picLocks noChangeAspect="1"/>
          </p:cNvPicPr>
          <p:nvPr/>
        </p:nvPicPr>
        <p:blipFill>
          <a:blip r:embed="rId3"/>
          <a:stretch>
            <a:fillRect/>
          </a:stretch>
        </p:blipFill>
        <p:spPr>
          <a:xfrm>
            <a:off x="1543050" y="2405062"/>
            <a:ext cx="9105900" cy="4133850"/>
          </a:xfrm>
          <a:prstGeom prst="rect">
            <a:avLst/>
          </a:prstGeom>
        </p:spPr>
      </p:pic>
      <p:sp>
        <p:nvSpPr>
          <p:cNvPr id="7" name="矩形 6">
            <a:extLst>
              <a:ext uri="{FF2B5EF4-FFF2-40B4-BE49-F238E27FC236}">
                <a16:creationId xmlns:a16="http://schemas.microsoft.com/office/drawing/2014/main" xmlns="" id="{B8005FF3-7937-4D57-ABC7-773D5D50C362}"/>
              </a:ext>
            </a:extLst>
          </p:cNvPr>
          <p:cNvSpPr/>
          <p:nvPr/>
        </p:nvSpPr>
        <p:spPr>
          <a:xfrm>
            <a:off x="8793517" y="4102655"/>
            <a:ext cx="415498" cy="369332"/>
          </a:xfrm>
          <a:prstGeom prst="rect">
            <a:avLst/>
          </a:prstGeom>
        </p:spPr>
        <p:txBody>
          <a:bodyPr wrap="none">
            <a:spAutoFit/>
          </a:bodyPr>
          <a:lstStyle/>
          <a:p>
            <a:r>
              <a:rPr lang="zh-TW" altLang="en-US" dirty="0">
                <a:solidFill>
                  <a:prstClr val="black"/>
                </a:solidFill>
                <a:ea typeface="微軟正黑體" panose="020B0604030504040204" pitchFamily="34" charset="-120"/>
              </a:rPr>
              <a:t>①</a:t>
            </a:r>
          </a:p>
        </p:txBody>
      </p:sp>
      <p:sp>
        <p:nvSpPr>
          <p:cNvPr id="10" name="矩形 9">
            <a:extLst>
              <a:ext uri="{FF2B5EF4-FFF2-40B4-BE49-F238E27FC236}">
                <a16:creationId xmlns:a16="http://schemas.microsoft.com/office/drawing/2014/main" xmlns="" id="{E1C0F8FC-4D45-49B4-BBB1-7465321BD8EF}"/>
              </a:ext>
            </a:extLst>
          </p:cNvPr>
          <p:cNvSpPr/>
          <p:nvPr/>
        </p:nvSpPr>
        <p:spPr>
          <a:xfrm>
            <a:off x="8497227" y="4817029"/>
            <a:ext cx="415498" cy="369332"/>
          </a:xfrm>
          <a:prstGeom prst="rect">
            <a:avLst/>
          </a:prstGeom>
        </p:spPr>
        <p:txBody>
          <a:bodyPr wrap="none">
            <a:spAutoFit/>
          </a:bodyPr>
          <a:lstStyle/>
          <a:p>
            <a:r>
              <a:rPr lang="zh-TW" altLang="en-US" dirty="0">
                <a:solidFill>
                  <a:prstClr val="black"/>
                </a:solidFill>
                <a:ea typeface="微軟正黑體" panose="020B0604030504040204" pitchFamily="34" charset="-120"/>
              </a:rPr>
              <a:t>②</a:t>
            </a:r>
          </a:p>
        </p:txBody>
      </p:sp>
      <p:sp>
        <p:nvSpPr>
          <p:cNvPr id="11" name="矩形 10">
            <a:extLst>
              <a:ext uri="{FF2B5EF4-FFF2-40B4-BE49-F238E27FC236}">
                <a16:creationId xmlns:a16="http://schemas.microsoft.com/office/drawing/2014/main" xmlns="" id="{39A8E964-BEF7-4199-8027-51B2ECCE8136}"/>
              </a:ext>
            </a:extLst>
          </p:cNvPr>
          <p:cNvSpPr/>
          <p:nvPr/>
        </p:nvSpPr>
        <p:spPr>
          <a:xfrm>
            <a:off x="2851436" y="3721655"/>
            <a:ext cx="415498" cy="369332"/>
          </a:xfrm>
          <a:prstGeom prst="rect">
            <a:avLst/>
          </a:prstGeom>
        </p:spPr>
        <p:txBody>
          <a:bodyPr wrap="none">
            <a:spAutoFit/>
          </a:bodyPr>
          <a:lstStyle/>
          <a:p>
            <a:r>
              <a:rPr lang="zh-TW" altLang="en-US" dirty="0">
                <a:solidFill>
                  <a:prstClr val="black"/>
                </a:solidFill>
                <a:ea typeface="微軟正黑體" panose="020B0604030504040204" pitchFamily="34" charset="-120"/>
              </a:rPr>
              <a:t>③</a:t>
            </a:r>
          </a:p>
        </p:txBody>
      </p:sp>
      <p:sp>
        <p:nvSpPr>
          <p:cNvPr id="12" name="矩形 11">
            <a:extLst>
              <a:ext uri="{FF2B5EF4-FFF2-40B4-BE49-F238E27FC236}">
                <a16:creationId xmlns:a16="http://schemas.microsoft.com/office/drawing/2014/main" xmlns="" id="{0177F897-1C2D-4A5D-AC63-03DB4E3F0959}"/>
              </a:ext>
            </a:extLst>
          </p:cNvPr>
          <p:cNvSpPr/>
          <p:nvPr/>
        </p:nvSpPr>
        <p:spPr>
          <a:xfrm>
            <a:off x="4977511" y="5699287"/>
            <a:ext cx="2194832" cy="369332"/>
          </a:xfrm>
          <a:prstGeom prst="rect">
            <a:avLst/>
          </a:prstGeom>
        </p:spPr>
        <p:txBody>
          <a:bodyPr wrap="none">
            <a:spAutoFit/>
          </a:bodyPr>
          <a:lstStyle/>
          <a:p>
            <a:r>
              <a:rPr lang="zh-TW" altLang="en-US" dirty="0" smtClean="0">
                <a:solidFill>
                  <a:prstClr val="black"/>
                </a:solidFill>
                <a:ea typeface="微軟正黑體" panose="020B0604030504040204" pitchFamily="34" charset="-120"/>
              </a:rPr>
              <a:t>結構</a:t>
            </a:r>
            <a:r>
              <a:rPr lang="zh-TW" altLang="en-US" dirty="0">
                <a:solidFill>
                  <a:prstClr val="black"/>
                </a:solidFill>
                <a:ea typeface="微軟正黑體" panose="020B0604030504040204" pitchFamily="34" charset="-120"/>
              </a:rPr>
              <a:t>總重為</a:t>
            </a:r>
            <a:r>
              <a:rPr lang="en-US" altLang="zh-TW" dirty="0">
                <a:solidFill>
                  <a:prstClr val="black"/>
                </a:solidFill>
                <a:ea typeface="微軟正黑體" panose="020B0604030504040204" pitchFamily="34" charset="-120"/>
              </a:rPr>
              <a:t>265.26kg</a:t>
            </a:r>
            <a:endParaRPr lang="zh-TW" altLang="en-US" dirty="0">
              <a:solidFill>
                <a:prstClr val="black"/>
              </a:solidFill>
              <a:ea typeface="微軟正黑體" panose="020B0604030504040204" pitchFamily="34" charset="-120"/>
            </a:endParaRPr>
          </a:p>
        </p:txBody>
      </p:sp>
      <p:sp>
        <p:nvSpPr>
          <p:cNvPr id="14" name="矩形 13">
            <a:extLst>
              <a:ext uri="{FF2B5EF4-FFF2-40B4-BE49-F238E27FC236}">
                <a16:creationId xmlns:a16="http://schemas.microsoft.com/office/drawing/2014/main" xmlns="" id="{707CF8A0-1721-46C5-8F3F-CD0EF6B31EF9}"/>
              </a:ext>
            </a:extLst>
          </p:cNvPr>
          <p:cNvSpPr/>
          <p:nvPr/>
        </p:nvSpPr>
        <p:spPr>
          <a:xfrm>
            <a:off x="5806884" y="330363"/>
            <a:ext cx="4384866" cy="1938992"/>
          </a:xfrm>
          <a:prstGeom prst="rect">
            <a:avLst/>
          </a:prstGeom>
          <a:ln>
            <a:solidFill>
              <a:schemeClr val="accent1"/>
            </a:solidFill>
          </a:ln>
        </p:spPr>
        <p:txBody>
          <a:bodyPr wrap="square">
            <a:spAutoFit/>
          </a:bodyPr>
          <a:lstStyle/>
          <a:p>
            <a:pPr>
              <a:lnSpc>
                <a:spcPct val="150000"/>
              </a:lnSpc>
            </a:pPr>
            <a:r>
              <a:rPr lang="en-US" altLang="zh-TW" sz="2000" dirty="0">
                <a:solidFill>
                  <a:prstClr val="black"/>
                </a:solidFill>
                <a:latin typeface="標楷體" panose="03000509000000000000" pitchFamily="65" charset="-120"/>
                <a:ea typeface="標楷體" panose="03000509000000000000" pitchFamily="65" charset="-120"/>
              </a:rPr>
              <a:t>C</a:t>
            </a:r>
            <a:r>
              <a:rPr lang="en-US" altLang="zh-TW" sz="2000" dirty="0" smtClean="0">
                <a:solidFill>
                  <a:prstClr val="black"/>
                </a:solidFill>
                <a:latin typeface="標楷體" panose="03000509000000000000" pitchFamily="65" charset="-120"/>
                <a:ea typeface="標楷體" panose="03000509000000000000" pitchFamily="65" charset="-120"/>
              </a:rPr>
              <a:t>.</a:t>
            </a:r>
            <a:r>
              <a:rPr lang="zh-TW" altLang="en-US" sz="2000" dirty="0" smtClean="0">
                <a:solidFill>
                  <a:prstClr val="black"/>
                </a:solidFill>
                <a:latin typeface="標楷體" panose="03000509000000000000" pitchFamily="65" charset="-120"/>
                <a:ea typeface="標楷體" panose="03000509000000000000" pitchFamily="65" charset="-120"/>
              </a:rPr>
              <a:t>屋架總重</a:t>
            </a:r>
            <a:r>
              <a:rPr lang="en-US" altLang="zh-TW" sz="2000" dirty="0" smtClean="0">
                <a:solidFill>
                  <a:prstClr val="black"/>
                </a:solidFill>
                <a:latin typeface="標楷體" panose="03000509000000000000" pitchFamily="65" charset="-120"/>
                <a:ea typeface="標楷體" panose="03000509000000000000" pitchFamily="65" charset="-120"/>
              </a:rPr>
              <a:t>: 265.3kg</a:t>
            </a:r>
          </a:p>
          <a:p>
            <a:pPr>
              <a:lnSpc>
                <a:spcPct val="150000"/>
              </a:lnSpc>
            </a:pPr>
            <a:r>
              <a:rPr lang="zh-TW" altLang="en-US" sz="2000" dirty="0" smtClean="0">
                <a:solidFill>
                  <a:prstClr val="black"/>
                </a:solidFill>
                <a:latin typeface="標楷體" panose="03000509000000000000" pitchFamily="65" charset="-120"/>
                <a:ea typeface="標楷體" panose="03000509000000000000" pitchFamily="65" charset="-120"/>
              </a:rPr>
              <a:t>①</a:t>
            </a:r>
            <a:r>
              <a:rPr lang="zh-TW" altLang="en-US" sz="2000" dirty="0">
                <a:solidFill>
                  <a:prstClr val="black"/>
                </a:solidFill>
                <a:latin typeface="標楷體" panose="03000509000000000000" pitchFamily="65" charset="-120"/>
                <a:ea typeface="標楷體" panose="03000509000000000000" pitchFamily="65" charset="-120"/>
              </a:rPr>
              <a:t>屋</a:t>
            </a:r>
            <a:r>
              <a:rPr lang="zh-TW" altLang="en-US" sz="2000" dirty="0" smtClean="0">
                <a:solidFill>
                  <a:prstClr val="black"/>
                </a:solidFill>
                <a:latin typeface="標楷體" panose="03000509000000000000" pitchFamily="65" charset="-120"/>
                <a:ea typeface="標楷體" panose="03000509000000000000" pitchFamily="65" charset="-120"/>
              </a:rPr>
              <a:t>架上弦最大應力</a:t>
            </a:r>
            <a:r>
              <a:rPr lang="en-US" altLang="zh-TW" sz="2000" dirty="0" smtClean="0">
                <a:solidFill>
                  <a:prstClr val="black"/>
                </a:solidFill>
                <a:latin typeface="標楷體" panose="03000509000000000000" pitchFamily="65" charset="-120"/>
                <a:ea typeface="標楷體" panose="03000509000000000000" pitchFamily="65" charset="-120"/>
              </a:rPr>
              <a:t>:</a:t>
            </a:r>
            <a:r>
              <a:rPr lang="zh-TW" altLang="en-US" sz="2000" dirty="0" smtClean="0">
                <a:solidFill>
                  <a:prstClr val="black"/>
                </a:solidFill>
                <a:latin typeface="標楷體" panose="03000509000000000000" pitchFamily="65" charset="-120"/>
                <a:ea typeface="標楷體" panose="03000509000000000000" pitchFamily="65" charset="-120"/>
              </a:rPr>
              <a:t> </a:t>
            </a:r>
            <a:r>
              <a:rPr lang="en-US" altLang="zh-TW" sz="2000" dirty="0" smtClean="0">
                <a:solidFill>
                  <a:prstClr val="black"/>
                </a:solidFill>
                <a:latin typeface="標楷體" panose="03000509000000000000" pitchFamily="65" charset="-120"/>
                <a:ea typeface="標楷體" panose="03000509000000000000" pitchFamily="65" charset="-120"/>
              </a:rPr>
              <a:t>14.78 MPa</a:t>
            </a:r>
            <a:endParaRPr lang="en-US" altLang="zh-TW" sz="2000" dirty="0">
              <a:solidFill>
                <a:prstClr val="black"/>
              </a:solidFill>
              <a:latin typeface="標楷體" panose="03000509000000000000" pitchFamily="65" charset="-120"/>
              <a:ea typeface="標楷體" panose="03000509000000000000" pitchFamily="65" charset="-120"/>
            </a:endParaRPr>
          </a:p>
          <a:p>
            <a:pPr>
              <a:lnSpc>
                <a:spcPct val="150000"/>
              </a:lnSpc>
            </a:pPr>
            <a:r>
              <a:rPr lang="zh-TW" altLang="en-US" sz="2000" dirty="0" smtClean="0">
                <a:solidFill>
                  <a:prstClr val="black"/>
                </a:solidFill>
                <a:latin typeface="標楷體" panose="03000509000000000000" pitchFamily="65" charset="-120"/>
                <a:ea typeface="標楷體" panose="03000509000000000000" pitchFamily="65" charset="-120"/>
              </a:rPr>
              <a:t>②</a:t>
            </a:r>
            <a:r>
              <a:rPr lang="zh-TW" altLang="en-US" sz="2000" dirty="0">
                <a:solidFill>
                  <a:prstClr val="black"/>
                </a:solidFill>
                <a:latin typeface="標楷體" panose="03000509000000000000" pitchFamily="65" charset="-120"/>
                <a:ea typeface="標楷體" panose="03000509000000000000" pitchFamily="65" charset="-120"/>
              </a:rPr>
              <a:t>屋</a:t>
            </a:r>
            <a:r>
              <a:rPr lang="zh-TW" altLang="en-US" sz="2000" dirty="0" smtClean="0">
                <a:solidFill>
                  <a:prstClr val="black"/>
                </a:solidFill>
                <a:latin typeface="標楷體" panose="03000509000000000000" pitchFamily="65" charset="-120"/>
                <a:ea typeface="標楷體" panose="03000509000000000000" pitchFamily="65" charset="-120"/>
              </a:rPr>
              <a:t>架下弦最大應力</a:t>
            </a:r>
            <a:r>
              <a:rPr lang="en-US" altLang="zh-TW" sz="2000" dirty="0" smtClean="0">
                <a:solidFill>
                  <a:prstClr val="black"/>
                </a:solidFill>
                <a:latin typeface="標楷體" panose="03000509000000000000" pitchFamily="65" charset="-120"/>
                <a:ea typeface="標楷體" panose="03000509000000000000" pitchFamily="65" charset="-120"/>
              </a:rPr>
              <a:t>:</a:t>
            </a:r>
            <a:r>
              <a:rPr lang="zh-TW" altLang="en-US" sz="2000" dirty="0" smtClean="0">
                <a:solidFill>
                  <a:prstClr val="black"/>
                </a:solidFill>
                <a:latin typeface="標楷體" panose="03000509000000000000" pitchFamily="65" charset="-120"/>
                <a:ea typeface="標楷體" panose="03000509000000000000" pitchFamily="65" charset="-120"/>
              </a:rPr>
              <a:t> </a:t>
            </a:r>
            <a:r>
              <a:rPr lang="en-US" altLang="zh-TW" sz="2000" dirty="0" smtClean="0">
                <a:solidFill>
                  <a:prstClr val="black"/>
                </a:solidFill>
                <a:latin typeface="標楷體" panose="03000509000000000000" pitchFamily="65" charset="-120"/>
                <a:ea typeface="標楷體" panose="03000509000000000000" pitchFamily="65" charset="-120"/>
              </a:rPr>
              <a:t>15.04 MPa</a:t>
            </a:r>
            <a:endParaRPr lang="en-US" altLang="zh-TW" sz="2000" dirty="0">
              <a:solidFill>
                <a:prstClr val="black"/>
              </a:solidFill>
              <a:latin typeface="標楷體" panose="03000509000000000000" pitchFamily="65" charset="-120"/>
              <a:ea typeface="標楷體" panose="03000509000000000000" pitchFamily="65" charset="-120"/>
            </a:endParaRPr>
          </a:p>
          <a:p>
            <a:pPr>
              <a:lnSpc>
                <a:spcPct val="150000"/>
              </a:lnSpc>
            </a:pPr>
            <a:r>
              <a:rPr lang="zh-TW" altLang="en-US" sz="2000" dirty="0">
                <a:solidFill>
                  <a:prstClr val="black"/>
                </a:solidFill>
                <a:latin typeface="標楷體" panose="03000509000000000000" pitchFamily="65" charset="-120"/>
                <a:ea typeface="標楷體" panose="03000509000000000000" pitchFamily="65" charset="-120"/>
              </a:rPr>
              <a:t>③腹</a:t>
            </a:r>
            <a:r>
              <a:rPr lang="zh-TW" altLang="en-US" sz="2000" dirty="0" smtClean="0">
                <a:solidFill>
                  <a:prstClr val="black"/>
                </a:solidFill>
                <a:latin typeface="標楷體" panose="03000509000000000000" pitchFamily="65" charset="-120"/>
                <a:ea typeface="標楷體" panose="03000509000000000000" pitchFamily="65" charset="-120"/>
              </a:rPr>
              <a:t>桿最大應力</a:t>
            </a:r>
            <a:r>
              <a:rPr lang="en-US" altLang="zh-TW" sz="2000" dirty="0" smtClean="0">
                <a:solidFill>
                  <a:prstClr val="black"/>
                </a:solidFill>
                <a:latin typeface="標楷體" panose="03000509000000000000" pitchFamily="65" charset="-120"/>
                <a:ea typeface="標楷體" panose="03000509000000000000" pitchFamily="65" charset="-120"/>
              </a:rPr>
              <a:t>:</a:t>
            </a:r>
            <a:r>
              <a:rPr lang="zh-TW" altLang="en-US" sz="2000" dirty="0" smtClean="0">
                <a:solidFill>
                  <a:prstClr val="black"/>
                </a:solidFill>
                <a:latin typeface="標楷體" panose="03000509000000000000" pitchFamily="65" charset="-120"/>
                <a:ea typeface="標楷體" panose="03000509000000000000" pitchFamily="65" charset="-120"/>
              </a:rPr>
              <a:t>     </a:t>
            </a:r>
            <a:r>
              <a:rPr lang="en-US" altLang="zh-TW" sz="2000" dirty="0" smtClean="0">
                <a:solidFill>
                  <a:prstClr val="black"/>
                </a:solidFill>
                <a:latin typeface="標楷體" panose="03000509000000000000" pitchFamily="65" charset="-120"/>
                <a:ea typeface="標楷體" panose="03000509000000000000" pitchFamily="65" charset="-120"/>
              </a:rPr>
              <a:t>10.51 MPa</a:t>
            </a:r>
            <a:endParaRPr lang="en-US" altLang="zh-TW" sz="2000" dirty="0">
              <a:solidFill>
                <a:prstClr val="black"/>
              </a:solidFill>
              <a:latin typeface="標楷體" panose="03000509000000000000" pitchFamily="65" charset="-120"/>
              <a:ea typeface="標楷體" panose="03000509000000000000" pitchFamily="65" charset="-120"/>
            </a:endParaRPr>
          </a:p>
        </p:txBody>
      </p:sp>
      <p:sp>
        <p:nvSpPr>
          <p:cNvPr id="15" name="矩形 14"/>
          <p:cNvSpPr/>
          <p:nvPr/>
        </p:nvSpPr>
        <p:spPr>
          <a:xfrm>
            <a:off x="1608209" y="777269"/>
            <a:ext cx="3262432" cy="646331"/>
          </a:xfrm>
          <a:prstGeom prst="rect">
            <a:avLst/>
          </a:prstGeom>
        </p:spPr>
        <p:txBody>
          <a:bodyPr wrap="none">
            <a:spAutoFit/>
          </a:bodyPr>
          <a:lstStyle/>
          <a:p>
            <a:pPr>
              <a:lnSpc>
                <a:spcPct val="150000"/>
              </a:lnSpc>
            </a:pPr>
            <a:r>
              <a:rPr lang="en-US" altLang="zh-TW" sz="2400" dirty="0" smtClean="0">
                <a:solidFill>
                  <a:prstClr val="black"/>
                </a:solidFill>
                <a:latin typeface="標楷體" panose="03000509000000000000" pitchFamily="65" charset="-120"/>
                <a:ea typeface="標楷體" panose="03000509000000000000" pitchFamily="65" charset="-120"/>
              </a:rPr>
              <a:t>C.</a:t>
            </a:r>
            <a:r>
              <a:rPr lang="zh-TW" altLang="en-US" sz="2400" dirty="0">
                <a:solidFill>
                  <a:prstClr val="black"/>
                </a:solidFill>
                <a:latin typeface="標楷體" panose="03000509000000000000" pitchFamily="65" charset="-120"/>
                <a:ea typeface="標楷體" panose="03000509000000000000" pitchFamily="65" charset="-120"/>
              </a:rPr>
              <a:t>單斜屋</a:t>
            </a:r>
            <a:r>
              <a:rPr lang="zh-TW" altLang="en-US" sz="2400" dirty="0" smtClean="0">
                <a:solidFill>
                  <a:prstClr val="black"/>
                </a:solidFill>
                <a:latin typeface="標楷體" panose="03000509000000000000" pitchFamily="65" charset="-120"/>
                <a:ea typeface="標楷體" panose="03000509000000000000" pitchFamily="65" charset="-120"/>
              </a:rPr>
              <a:t>架內部含桁架</a:t>
            </a:r>
            <a:endParaRPr lang="en-US" altLang="zh-TW" sz="2400" dirty="0">
              <a:solidFill>
                <a:prstClr val="black"/>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6940117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2F81A50-8DAF-4B90-93F6-132355039C00}"/>
              </a:ext>
            </a:extLst>
          </p:cNvPr>
          <p:cNvSpPr>
            <a:spLocks noGrp="1"/>
          </p:cNvSpPr>
          <p:nvPr>
            <p:ph type="title"/>
          </p:nvPr>
        </p:nvSpPr>
        <p:spPr>
          <a:xfrm>
            <a:off x="490536" y="186132"/>
            <a:ext cx="10515600" cy="815975"/>
          </a:xfrm>
        </p:spPr>
        <p:txBody>
          <a:bodyPr>
            <a:normAutofit/>
          </a:bodyPr>
          <a:lstStyle/>
          <a:p>
            <a:r>
              <a:rPr lang="zh-TW" altLang="en-US" sz="3600" dirty="0" smtClean="0">
                <a:latin typeface="標楷體" panose="03000509000000000000" pitchFamily="65" charset="-120"/>
                <a:ea typeface="標楷體" panose="03000509000000000000" pitchFamily="65" charset="-120"/>
              </a:rPr>
              <a:t>綜合分</a:t>
            </a:r>
            <a:r>
              <a:rPr lang="zh-TW" altLang="en-US" sz="3600" dirty="0">
                <a:latin typeface="標楷體" panose="03000509000000000000" pitchFamily="65" charset="-120"/>
                <a:ea typeface="標楷體" panose="03000509000000000000" pitchFamily="65" charset="-120"/>
              </a:rPr>
              <a:t>析</a:t>
            </a:r>
            <a:endParaRPr lang="zh-TW" altLang="en-US" sz="3600" dirty="0">
              <a:latin typeface="標楷體" panose="03000509000000000000" pitchFamily="65" charset="-120"/>
              <a:ea typeface="標楷體" panose="03000509000000000000" pitchFamily="65" charset="-120"/>
            </a:endParaRPr>
          </a:p>
        </p:txBody>
      </p:sp>
      <p:sp>
        <p:nvSpPr>
          <p:cNvPr id="6" name="內容版面配置區 5">
            <a:extLst>
              <a:ext uri="{FF2B5EF4-FFF2-40B4-BE49-F238E27FC236}">
                <a16:creationId xmlns:a16="http://schemas.microsoft.com/office/drawing/2014/main" xmlns="" id="{2CD04B4D-22C4-4824-A7FF-61FC96407FBC}"/>
              </a:ext>
            </a:extLst>
          </p:cNvPr>
          <p:cNvSpPr>
            <a:spLocks noGrp="1"/>
          </p:cNvSpPr>
          <p:nvPr>
            <p:ph idx="1"/>
          </p:nvPr>
        </p:nvSpPr>
        <p:spPr>
          <a:xfrm>
            <a:off x="490536" y="961230"/>
            <a:ext cx="11020425" cy="1379538"/>
          </a:xfrm>
        </p:spPr>
        <p:txBody>
          <a:bodyPr>
            <a:normAutofit/>
          </a:bodyPr>
          <a:lstStyle/>
          <a:p>
            <a:pPr marL="457200" indent="-457200">
              <a:lnSpc>
                <a:spcPct val="150000"/>
              </a:lnSpc>
              <a:buAutoNum type="arabicPeriod"/>
            </a:pPr>
            <a:r>
              <a:rPr lang="en-US" altLang="zh-TW" sz="2000" dirty="0" smtClean="0">
                <a:latin typeface="標楷體" panose="03000509000000000000" pitchFamily="65" charset="-120"/>
                <a:ea typeface="標楷體" panose="03000509000000000000" pitchFamily="65" charset="-120"/>
              </a:rPr>
              <a:t>C</a:t>
            </a:r>
            <a:r>
              <a:rPr lang="zh-TW" altLang="en-US" sz="2000" dirty="0" smtClean="0">
                <a:latin typeface="標楷體" panose="03000509000000000000" pitchFamily="65" charset="-120"/>
                <a:ea typeface="標楷體" panose="03000509000000000000" pitchFamily="65" charset="-120"/>
              </a:rPr>
              <a:t>單斜屋</a:t>
            </a:r>
            <a:r>
              <a:rPr lang="zh-TW" altLang="en-US" sz="2000" dirty="0">
                <a:latin typeface="標楷體" panose="03000509000000000000" pitchFamily="65" charset="-120"/>
                <a:ea typeface="標楷體" panose="03000509000000000000" pitchFamily="65" charset="-120"/>
              </a:rPr>
              <a:t>架內含</a:t>
            </a:r>
            <a:r>
              <a:rPr lang="zh-TW" altLang="en-US" sz="2000" dirty="0" smtClean="0">
                <a:latin typeface="標楷體" panose="03000509000000000000" pitchFamily="65" charset="-120"/>
                <a:ea typeface="標楷體" panose="03000509000000000000" pitchFamily="65" charset="-120"/>
              </a:rPr>
              <a:t>桁架</a:t>
            </a:r>
            <a:r>
              <a:rPr lang="zh-TW" altLang="en-US" sz="2000" dirty="0">
                <a:latin typeface="標楷體" panose="03000509000000000000" pitchFamily="65" charset="-120"/>
                <a:ea typeface="標楷體" panose="03000509000000000000" pitchFamily="65" charset="-120"/>
              </a:rPr>
              <a:t>之</a:t>
            </a:r>
            <a:r>
              <a:rPr lang="zh-TW" altLang="en-US" sz="2000" dirty="0" smtClean="0">
                <a:latin typeface="標楷體" panose="03000509000000000000" pitchFamily="65" charset="-120"/>
                <a:ea typeface="標楷體" panose="03000509000000000000" pitchFamily="65" charset="-120"/>
              </a:rPr>
              <a:t>綜合效果最</a:t>
            </a:r>
            <a:r>
              <a:rPr lang="zh-TW" altLang="en-US" sz="2000" dirty="0">
                <a:latin typeface="標楷體" panose="03000509000000000000" pitchFamily="65" charset="-120"/>
                <a:ea typeface="標楷體" panose="03000509000000000000" pitchFamily="65" charset="-120"/>
              </a:rPr>
              <a:t>佳</a:t>
            </a:r>
            <a:r>
              <a:rPr lang="zh-TW" altLang="en-US" sz="2000" dirty="0" smtClean="0">
                <a:latin typeface="標楷體" panose="03000509000000000000" pitchFamily="65" charset="-120"/>
                <a:ea typeface="標楷體" panose="03000509000000000000" pitchFamily="65" charset="-120"/>
              </a:rPr>
              <a:t>，最大</a:t>
            </a:r>
            <a:r>
              <a:rPr lang="zh-TW" altLang="en-US" sz="2000" dirty="0">
                <a:latin typeface="標楷體" panose="03000509000000000000" pitchFamily="65" charset="-120"/>
                <a:ea typeface="標楷體" panose="03000509000000000000" pitchFamily="65" charset="-120"/>
              </a:rPr>
              <a:t>應力</a:t>
            </a:r>
            <a:r>
              <a:rPr lang="zh-TW" altLang="en-US" sz="2000" dirty="0" smtClean="0">
                <a:latin typeface="標楷體" panose="03000509000000000000" pitchFamily="65" charset="-120"/>
                <a:ea typeface="標楷體" panose="03000509000000000000" pitchFamily="65" charset="-120"/>
              </a:rPr>
              <a:t>最小，各</a:t>
            </a:r>
            <a:r>
              <a:rPr lang="zh-TW" altLang="en-US" sz="2000" dirty="0">
                <a:latin typeface="標楷體" panose="03000509000000000000" pitchFamily="65" charset="-120"/>
                <a:ea typeface="標楷體" panose="03000509000000000000" pitchFamily="65" charset="-120"/>
              </a:rPr>
              <a:t>桿</a:t>
            </a:r>
            <a:r>
              <a:rPr lang="zh-TW" altLang="en-US" sz="2000" dirty="0" smtClean="0">
                <a:latin typeface="標楷體" panose="03000509000000000000" pitchFamily="65" charset="-120"/>
                <a:ea typeface="標楷體" panose="03000509000000000000" pitchFamily="65" charset="-120"/>
              </a:rPr>
              <a:t>件受</a:t>
            </a:r>
            <a:r>
              <a:rPr lang="zh-TW" altLang="en-US" sz="2000" dirty="0">
                <a:latin typeface="標楷體" panose="03000509000000000000" pitchFamily="65" charset="-120"/>
                <a:ea typeface="標楷體" panose="03000509000000000000" pitchFamily="65" charset="-120"/>
              </a:rPr>
              <a:t>力較為</a:t>
            </a:r>
            <a:r>
              <a:rPr lang="zh-TW" altLang="en-US" sz="2000" dirty="0" smtClean="0">
                <a:latin typeface="標楷體" panose="03000509000000000000" pitchFamily="65" charset="-120"/>
                <a:ea typeface="標楷體" panose="03000509000000000000" pitchFamily="65" charset="-120"/>
              </a:rPr>
              <a:t>平均，</a:t>
            </a:r>
            <a:r>
              <a:rPr lang="zh-TW" altLang="en-US" sz="2000" dirty="0" smtClean="0">
                <a:latin typeface="標楷體" panose="03000509000000000000" pitchFamily="65" charset="-120"/>
                <a:ea typeface="標楷體" panose="03000509000000000000" pitchFamily="65" charset="-120"/>
              </a:rPr>
              <a:t>重量最</a:t>
            </a:r>
            <a:r>
              <a:rPr lang="zh-TW" altLang="en-US" sz="2000" dirty="0">
                <a:latin typeface="標楷體" panose="03000509000000000000" pitchFamily="65" charset="-120"/>
                <a:ea typeface="標楷體" panose="03000509000000000000" pitchFamily="65" charset="-120"/>
              </a:rPr>
              <a:t>小</a:t>
            </a:r>
            <a:r>
              <a:rPr lang="zh-TW" altLang="en-US" sz="2000" dirty="0" smtClean="0">
                <a:latin typeface="標楷體" panose="03000509000000000000" pitchFamily="65" charset="-120"/>
                <a:ea typeface="標楷體" panose="03000509000000000000" pitchFamily="65" charset="-120"/>
              </a:rPr>
              <a:t>。</a:t>
            </a:r>
            <a:endParaRPr lang="en-US" altLang="zh-TW" sz="2000" dirty="0">
              <a:latin typeface="標楷體" panose="03000509000000000000" pitchFamily="65" charset="-120"/>
              <a:ea typeface="標楷體" panose="03000509000000000000" pitchFamily="65" charset="-120"/>
            </a:endParaRPr>
          </a:p>
          <a:p>
            <a:pPr marL="457200" indent="-457200">
              <a:lnSpc>
                <a:spcPct val="150000"/>
              </a:lnSpc>
              <a:buAutoNum type="arabicPeriod"/>
            </a:pPr>
            <a:r>
              <a:rPr lang="en-US" altLang="zh-TW" sz="2000" dirty="0" smtClean="0">
                <a:latin typeface="標楷體" panose="03000509000000000000" pitchFamily="65" charset="-120"/>
                <a:ea typeface="標楷體" panose="03000509000000000000" pitchFamily="65" charset="-120"/>
              </a:rPr>
              <a:t>A</a:t>
            </a:r>
            <a:r>
              <a:rPr lang="zh-TW" altLang="en-US" sz="2000" dirty="0" smtClean="0">
                <a:latin typeface="標楷體" panose="03000509000000000000" pitchFamily="65" charset="-120"/>
                <a:ea typeface="標楷體" panose="03000509000000000000" pitchFamily="65" charset="-120"/>
              </a:rPr>
              <a:t>單斜屋架下方加桁之型式，最大應力最大，受力集中</a:t>
            </a:r>
            <a:r>
              <a:rPr lang="zh-TW" altLang="en-US" sz="2000" dirty="0">
                <a:latin typeface="標楷體" panose="03000509000000000000" pitchFamily="65" charset="-120"/>
                <a:ea typeface="標楷體" panose="03000509000000000000" pitchFamily="65" charset="-120"/>
              </a:rPr>
              <a:t>在水平桁架的區域</a:t>
            </a:r>
            <a:r>
              <a:rPr lang="zh-TW" altLang="en-US" sz="2000" dirty="0" smtClean="0">
                <a:latin typeface="標楷體" panose="03000509000000000000" pitchFamily="65" charset="-120"/>
                <a:ea typeface="標楷體" panose="03000509000000000000" pitchFamily="65" charset="-120"/>
              </a:rPr>
              <a:t>，重量最大。</a:t>
            </a:r>
            <a:endParaRPr lang="en-US" altLang="zh-TW" sz="2000"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xmlns="" id="{EDB6E432-2EA7-4D28-A533-FFFFEC64C252}"/>
              </a:ext>
            </a:extLst>
          </p:cNvPr>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47</a:t>
            </a:fld>
            <a:endParaRPr lang="zh-TW" altLang="en-US">
              <a:solidFill>
                <a:prstClr val="black">
                  <a:tint val="75000"/>
                </a:prstClr>
              </a:solidFill>
            </a:endParaRPr>
          </a:p>
        </p:txBody>
      </p:sp>
      <p:graphicFrame>
        <p:nvGraphicFramePr>
          <p:cNvPr id="3" name="表格 2"/>
          <p:cNvGraphicFramePr>
            <a:graphicFrameLocks noGrp="1"/>
          </p:cNvGraphicFramePr>
          <p:nvPr/>
        </p:nvGraphicFramePr>
        <p:xfrm>
          <a:off x="257175" y="2291613"/>
          <a:ext cx="11715749" cy="4250320"/>
        </p:xfrm>
        <a:graphic>
          <a:graphicData uri="http://schemas.openxmlformats.org/drawingml/2006/table">
            <a:tbl>
              <a:tblPr/>
              <a:tblGrid>
                <a:gridCol w="531407"/>
                <a:gridCol w="1659343"/>
                <a:gridCol w="2144481"/>
                <a:gridCol w="1592202"/>
                <a:gridCol w="1741470"/>
                <a:gridCol w="1277078"/>
                <a:gridCol w="1575616"/>
                <a:gridCol w="1194152"/>
              </a:tblGrid>
              <a:tr h="424565">
                <a:tc>
                  <a:txBody>
                    <a:bodyPr/>
                    <a:lstStyle/>
                    <a:p>
                      <a:pPr algn="ctr" fontAlgn="ctr"/>
                      <a:r>
                        <a:rPr lang="zh-TW" altLang="en-US" sz="2000" b="0" i="0" u="none" strike="noStrike" dirty="0">
                          <a:solidFill>
                            <a:srgbClr val="000000"/>
                          </a:solidFill>
                          <a:effectLst/>
                          <a:latin typeface="標楷體" panose="03000509000000000000" pitchFamily="65" charset="-120"/>
                          <a:ea typeface="標楷體" panose="03000509000000000000" pitchFamily="65" charset="-12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rtl="0" fontAlgn="ctr"/>
                      <a:r>
                        <a:rPr lang="zh-TW" altLang="en-US" sz="2000" b="1" i="0" u="none" strike="noStrike" dirty="0" smtClean="0">
                          <a:solidFill>
                            <a:srgbClr val="000000"/>
                          </a:solidFill>
                          <a:effectLst/>
                          <a:latin typeface="標楷體" panose="03000509000000000000" pitchFamily="65" charset="-120"/>
                          <a:ea typeface="標楷體" panose="03000509000000000000" pitchFamily="65" charset="-120"/>
                        </a:rPr>
                        <a:t>結構形式</a:t>
                      </a:r>
                      <a:endParaRPr lang="zh-TW" altLang="en-US" sz="2000" b="1" i="0" u="none" strike="noStrike" dirty="0">
                        <a:solidFill>
                          <a:srgbClr val="000000"/>
                        </a:solidFill>
                        <a:effectLst/>
                        <a:latin typeface="標楷體" panose="03000509000000000000" pitchFamily="65" charset="-120"/>
                        <a:ea typeface="標楷體" panose="03000509000000000000" pitchFamily="65"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rtl="0" fontAlgn="ctr"/>
                      <a:r>
                        <a:rPr lang="zh-TW" altLang="en-US" sz="2000" b="1" i="0" u="none" strike="noStrike" dirty="0" smtClean="0">
                          <a:solidFill>
                            <a:srgbClr val="000000"/>
                          </a:solidFill>
                          <a:effectLst/>
                          <a:latin typeface="標楷體" panose="03000509000000000000" pitchFamily="65" charset="-120"/>
                          <a:ea typeface="標楷體" panose="03000509000000000000" pitchFamily="65" charset="-120"/>
                        </a:rPr>
                        <a:t>結構分析</a:t>
                      </a:r>
                      <a:endParaRPr lang="zh-TW" altLang="en-US" sz="2000" b="1" i="0" u="none" strike="noStrike" dirty="0">
                        <a:solidFill>
                          <a:srgbClr val="000000"/>
                        </a:solidFill>
                        <a:effectLst/>
                        <a:latin typeface="標楷體" panose="03000509000000000000" pitchFamily="65" charset="-120"/>
                        <a:ea typeface="標楷體" panose="03000509000000000000" pitchFamily="65"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rtl="0" fontAlgn="ctr"/>
                      <a:r>
                        <a:rPr lang="zh-TW" altLang="en-US" sz="2000" b="1" i="0" u="none" strike="noStrike">
                          <a:solidFill>
                            <a:srgbClr val="000000"/>
                          </a:solidFill>
                          <a:effectLst/>
                          <a:latin typeface="標楷體" panose="03000509000000000000" pitchFamily="65" charset="-120"/>
                          <a:ea typeface="標楷體" panose="03000509000000000000" pitchFamily="65" charset="-120"/>
                        </a:rPr>
                        <a:t>最大受力位置</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rtl="0" fontAlgn="ctr"/>
                      <a:r>
                        <a:rPr lang="zh-TW" altLang="en-US" sz="2000" b="1" i="0" u="none" strike="noStrike">
                          <a:solidFill>
                            <a:srgbClr val="000000"/>
                          </a:solidFill>
                          <a:effectLst/>
                          <a:latin typeface="標楷體" panose="03000509000000000000" pitchFamily="65" charset="-120"/>
                          <a:ea typeface="標楷體" panose="03000509000000000000" pitchFamily="65" charset="-120"/>
                        </a:rPr>
                        <a:t>最大應力</a:t>
                      </a:r>
                      <a:r>
                        <a:rPr lang="en-US" altLang="zh-TW" sz="2000" b="1" i="0" u="none" strike="noStrike">
                          <a:solidFill>
                            <a:srgbClr val="000000"/>
                          </a:solidFill>
                          <a:effectLst/>
                          <a:latin typeface="標楷體" panose="03000509000000000000" pitchFamily="65" charset="-120"/>
                          <a:ea typeface="標楷體" panose="03000509000000000000" pitchFamily="65" charset="-120"/>
                        </a:rPr>
                        <a:t>(</a:t>
                      </a:r>
                      <a:r>
                        <a:rPr lang="en-US" sz="2000" b="1" i="0" u="none" strike="noStrike">
                          <a:solidFill>
                            <a:srgbClr val="000000"/>
                          </a:solidFill>
                          <a:effectLst/>
                          <a:latin typeface="標楷體" panose="03000509000000000000" pitchFamily="65" charset="-120"/>
                          <a:ea typeface="標楷體" panose="03000509000000000000" pitchFamily="65" charset="-120"/>
                        </a:rPr>
                        <a:t>Mpa)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rtl="0" fontAlgn="ctr"/>
                      <a:r>
                        <a:rPr lang="zh-TW" altLang="en-US" sz="2000" b="1" i="0" u="none" strike="noStrike">
                          <a:solidFill>
                            <a:srgbClr val="000000"/>
                          </a:solidFill>
                          <a:effectLst/>
                          <a:latin typeface="標楷體" panose="03000509000000000000" pitchFamily="65" charset="-120"/>
                          <a:ea typeface="標楷體" panose="03000509000000000000" pitchFamily="65" charset="-120"/>
                        </a:rPr>
                        <a:t>最大應力比</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rtl="0" fontAlgn="ctr"/>
                      <a:r>
                        <a:rPr lang="zh-TW" altLang="en-US" sz="2000" b="1" i="0" u="none" strike="noStrike">
                          <a:solidFill>
                            <a:srgbClr val="000000"/>
                          </a:solidFill>
                          <a:effectLst/>
                          <a:latin typeface="標楷體" panose="03000509000000000000" pitchFamily="65" charset="-120"/>
                          <a:ea typeface="標楷體" panose="03000509000000000000" pitchFamily="65" charset="-120"/>
                        </a:rPr>
                        <a:t>結構總重</a:t>
                      </a:r>
                      <a:r>
                        <a:rPr lang="en-US" altLang="zh-TW" sz="2000" b="1" i="0" u="none" strike="noStrike">
                          <a:solidFill>
                            <a:srgbClr val="000000"/>
                          </a:solidFill>
                          <a:effectLst/>
                          <a:latin typeface="標楷體" panose="03000509000000000000" pitchFamily="65" charset="-120"/>
                          <a:ea typeface="標楷體" panose="03000509000000000000" pitchFamily="65" charset="-120"/>
                        </a:rPr>
                        <a:t>(</a:t>
                      </a:r>
                      <a:r>
                        <a:rPr lang="en-US" sz="2000" b="1" i="0" u="none" strike="noStrike">
                          <a:solidFill>
                            <a:srgbClr val="000000"/>
                          </a:solidFill>
                          <a:effectLst/>
                          <a:latin typeface="標楷體" panose="03000509000000000000" pitchFamily="65" charset="-120"/>
                          <a:ea typeface="標楷體" panose="03000509000000000000" pitchFamily="65" charset="-120"/>
                        </a:rPr>
                        <a:t>kg)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rtl="0" fontAlgn="ctr"/>
                      <a:r>
                        <a:rPr lang="zh-TW" altLang="en-US" sz="2000" b="1" i="0" u="none" strike="noStrike">
                          <a:solidFill>
                            <a:srgbClr val="000000"/>
                          </a:solidFill>
                          <a:effectLst/>
                          <a:latin typeface="標楷體" panose="03000509000000000000" pitchFamily="65" charset="-120"/>
                          <a:ea typeface="標楷體" panose="03000509000000000000" pitchFamily="65" charset="-120"/>
                        </a:rPr>
                        <a:t>重量比</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r>
              <a:tr h="1271977">
                <a:tc>
                  <a:txBody>
                    <a:bodyPr/>
                    <a:lstStyle/>
                    <a:p>
                      <a:pPr algn="ctr" fontAlgn="ctr"/>
                      <a:r>
                        <a:rPr lang="en-US" sz="2000" b="0" i="0" u="none" strike="noStrike">
                          <a:solidFill>
                            <a:srgbClr val="000000"/>
                          </a:solidFill>
                          <a:effectLst/>
                          <a:latin typeface="標楷體" panose="03000509000000000000" pitchFamily="65" charset="-120"/>
                          <a:ea typeface="標楷體" panose="03000509000000000000" pitchFamily="65" charset="-120"/>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TW" altLang="en-US" sz="2000" b="0" i="0" u="none" strike="noStrike" dirty="0">
                          <a:solidFill>
                            <a:srgbClr val="000000"/>
                          </a:solidFill>
                          <a:effectLst/>
                          <a:latin typeface="標楷體" panose="03000509000000000000" pitchFamily="65" charset="-120"/>
                          <a:ea typeface="標楷體" panose="03000509000000000000" pitchFamily="65" charset="-120"/>
                        </a:rPr>
                        <a:t>單斜屋</a:t>
                      </a:r>
                      <a:r>
                        <a:rPr lang="zh-TW" altLang="en-US" sz="2000" b="0" i="0" u="none" strike="noStrike" dirty="0" smtClean="0">
                          <a:solidFill>
                            <a:srgbClr val="000000"/>
                          </a:solidFill>
                          <a:effectLst/>
                          <a:latin typeface="標楷體" panose="03000509000000000000" pitchFamily="65" charset="-120"/>
                          <a:ea typeface="標楷體" panose="03000509000000000000" pitchFamily="65" charset="-120"/>
                        </a:rPr>
                        <a:t>架</a:t>
                      </a:r>
                      <a:endParaRPr lang="en-US" altLang="zh-TW" sz="2000" b="0" i="0" u="none" strike="noStrike" dirty="0" smtClean="0">
                        <a:solidFill>
                          <a:srgbClr val="000000"/>
                        </a:solidFill>
                        <a:effectLst/>
                        <a:latin typeface="標楷體" panose="03000509000000000000" pitchFamily="65" charset="-120"/>
                        <a:ea typeface="標楷體" panose="03000509000000000000" pitchFamily="65" charset="-120"/>
                      </a:endParaRPr>
                    </a:p>
                    <a:p>
                      <a:pPr algn="ctr" rtl="0" fontAlgn="ctr"/>
                      <a:r>
                        <a:rPr lang="zh-TW" altLang="en-US" sz="2000" b="0" i="0" u="none" strike="noStrike" dirty="0" smtClean="0">
                          <a:solidFill>
                            <a:srgbClr val="000000"/>
                          </a:solidFill>
                          <a:effectLst/>
                          <a:latin typeface="標楷體" panose="03000509000000000000" pitchFamily="65" charset="-120"/>
                          <a:ea typeface="標楷體" panose="03000509000000000000" pitchFamily="65" charset="-120"/>
                        </a:rPr>
                        <a:t>下方</a:t>
                      </a:r>
                      <a:r>
                        <a:rPr lang="zh-TW" altLang="en-US" sz="2000" b="0" i="0" u="none" strike="noStrike" dirty="0">
                          <a:solidFill>
                            <a:srgbClr val="000000"/>
                          </a:solidFill>
                          <a:effectLst/>
                          <a:latin typeface="標楷體" panose="03000509000000000000" pitchFamily="65" charset="-120"/>
                          <a:ea typeface="標楷體" panose="03000509000000000000" pitchFamily="65" charset="-120"/>
                        </a:rPr>
                        <a:t>加桁架</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2000" b="0" i="0" u="none" strike="noStrike">
                        <a:solidFill>
                          <a:srgbClr val="000000"/>
                        </a:solidFill>
                        <a:effectLst/>
                        <a:latin typeface="標楷體" panose="03000509000000000000" pitchFamily="65" charset="-120"/>
                        <a:ea typeface="標楷體" panose="03000509000000000000" pitchFamily="65"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TW" altLang="en-US" sz="2000" b="0" i="0" u="none" strike="noStrike">
                          <a:solidFill>
                            <a:srgbClr val="000000"/>
                          </a:solidFill>
                          <a:effectLst/>
                          <a:latin typeface="標楷體" panose="03000509000000000000" pitchFamily="65" charset="-120"/>
                          <a:ea typeface="標楷體" panose="03000509000000000000" pitchFamily="65" charset="-120"/>
                        </a:rPr>
                        <a:t>水平桁架上弦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2000" b="0" i="0" u="none" strike="noStrike">
                          <a:solidFill>
                            <a:srgbClr val="000000"/>
                          </a:solidFill>
                          <a:effectLst/>
                          <a:latin typeface="標楷體" panose="03000509000000000000" pitchFamily="65" charset="-120"/>
                          <a:ea typeface="標楷體" panose="03000509000000000000" pitchFamily="65" charset="-120"/>
                        </a:rPr>
                        <a:t>24.02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2000" b="0" i="0" u="none" strike="noStrike">
                          <a:solidFill>
                            <a:srgbClr val="000000"/>
                          </a:solidFill>
                          <a:effectLst/>
                          <a:latin typeface="標楷體" panose="03000509000000000000" pitchFamily="65" charset="-120"/>
                          <a:ea typeface="標楷體" panose="03000509000000000000" pitchFamily="65" charset="-120"/>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2000" b="0" i="0" u="none" strike="noStrike" dirty="0">
                          <a:solidFill>
                            <a:srgbClr val="000000"/>
                          </a:solidFill>
                          <a:effectLst/>
                          <a:latin typeface="標楷體" panose="03000509000000000000" pitchFamily="65" charset="-120"/>
                          <a:ea typeface="標楷體" panose="03000509000000000000" pitchFamily="65" charset="-120"/>
                        </a:rPr>
                        <a:t>322.24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2000" b="0" i="0" u="none" strike="noStrike">
                          <a:solidFill>
                            <a:srgbClr val="000000"/>
                          </a:solidFill>
                          <a:effectLst/>
                          <a:latin typeface="標楷體" panose="03000509000000000000" pitchFamily="65" charset="-120"/>
                          <a:ea typeface="標楷體" panose="03000509000000000000" pitchFamily="65" charset="-120"/>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35863">
                <a:tc>
                  <a:txBody>
                    <a:bodyPr/>
                    <a:lstStyle/>
                    <a:p>
                      <a:pPr algn="ctr" fontAlgn="ctr"/>
                      <a:r>
                        <a:rPr lang="en-US" sz="2000" b="0" i="0" u="none" strike="noStrike">
                          <a:solidFill>
                            <a:srgbClr val="000000"/>
                          </a:solidFill>
                          <a:effectLst/>
                          <a:latin typeface="標楷體" panose="03000509000000000000" pitchFamily="65" charset="-120"/>
                          <a:ea typeface="標楷體" panose="03000509000000000000" pitchFamily="65" charset="-120"/>
                        </a:rPr>
                        <a:t>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TW" altLang="en-US" sz="2000" b="0" i="0" u="none" strike="noStrike" dirty="0">
                          <a:solidFill>
                            <a:srgbClr val="000000"/>
                          </a:solidFill>
                          <a:effectLst/>
                          <a:latin typeface="標楷體" panose="03000509000000000000" pitchFamily="65" charset="-120"/>
                          <a:ea typeface="標楷體" panose="03000509000000000000" pitchFamily="65" charset="-120"/>
                        </a:rPr>
                        <a:t>單斜屋</a:t>
                      </a:r>
                      <a:r>
                        <a:rPr lang="zh-TW" altLang="en-US" sz="2000" b="0" i="0" u="none" strike="noStrike" dirty="0" smtClean="0">
                          <a:solidFill>
                            <a:srgbClr val="000000"/>
                          </a:solidFill>
                          <a:effectLst/>
                          <a:latin typeface="標楷體" panose="03000509000000000000" pitchFamily="65" charset="-120"/>
                          <a:ea typeface="標楷體" panose="03000509000000000000" pitchFamily="65" charset="-120"/>
                        </a:rPr>
                        <a:t>架</a:t>
                      </a:r>
                      <a:endParaRPr lang="en-US" altLang="zh-TW" sz="2000" b="0" i="0" u="none" strike="noStrike" dirty="0" smtClean="0">
                        <a:solidFill>
                          <a:srgbClr val="000000"/>
                        </a:solidFill>
                        <a:effectLst/>
                        <a:latin typeface="標楷體" panose="03000509000000000000" pitchFamily="65" charset="-120"/>
                        <a:ea typeface="標楷體" panose="03000509000000000000" pitchFamily="65" charset="-120"/>
                      </a:endParaRPr>
                    </a:p>
                    <a:p>
                      <a:pPr algn="ctr" rtl="0" fontAlgn="ctr"/>
                      <a:r>
                        <a:rPr lang="zh-TW" altLang="en-US" sz="2000" b="0" i="0" u="none" strike="noStrike" dirty="0" smtClean="0">
                          <a:solidFill>
                            <a:srgbClr val="000000"/>
                          </a:solidFill>
                          <a:effectLst/>
                          <a:latin typeface="標楷體" panose="03000509000000000000" pitchFamily="65" charset="-120"/>
                          <a:ea typeface="標楷體" panose="03000509000000000000" pitchFamily="65" charset="-120"/>
                        </a:rPr>
                        <a:t>上方</a:t>
                      </a:r>
                      <a:r>
                        <a:rPr lang="zh-TW" altLang="en-US" sz="2000" b="0" i="0" u="none" strike="noStrike" dirty="0">
                          <a:solidFill>
                            <a:srgbClr val="000000"/>
                          </a:solidFill>
                          <a:effectLst/>
                          <a:latin typeface="標楷體" panose="03000509000000000000" pitchFamily="65" charset="-120"/>
                          <a:ea typeface="標楷體" panose="03000509000000000000" pitchFamily="65" charset="-120"/>
                        </a:rPr>
                        <a:t>加桁架</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2000" b="0" i="0" u="none" strike="noStrike">
                        <a:solidFill>
                          <a:srgbClr val="000000"/>
                        </a:solidFill>
                        <a:effectLst/>
                        <a:latin typeface="標楷體" panose="03000509000000000000" pitchFamily="65" charset="-120"/>
                        <a:ea typeface="標楷體" panose="03000509000000000000" pitchFamily="65"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TW" altLang="en-US" sz="2000" b="0" i="0" u="none" strike="noStrike">
                          <a:solidFill>
                            <a:srgbClr val="000000"/>
                          </a:solidFill>
                          <a:effectLst/>
                          <a:latin typeface="標楷體" panose="03000509000000000000" pitchFamily="65" charset="-120"/>
                          <a:ea typeface="標楷體" panose="03000509000000000000" pitchFamily="65" charset="-120"/>
                        </a:rPr>
                        <a:t>斜桁架下弦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2000" b="0" i="0" u="none" strike="noStrike">
                          <a:solidFill>
                            <a:srgbClr val="000000"/>
                          </a:solidFill>
                          <a:effectLst/>
                          <a:latin typeface="標楷體" panose="03000509000000000000" pitchFamily="65" charset="-120"/>
                          <a:ea typeface="標楷體" panose="03000509000000000000" pitchFamily="65" charset="-120"/>
                        </a:rPr>
                        <a:t>19.01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2000" b="0" i="0" u="none" strike="noStrike">
                          <a:solidFill>
                            <a:srgbClr val="000000"/>
                          </a:solidFill>
                          <a:effectLst/>
                          <a:latin typeface="標楷體" panose="03000509000000000000" pitchFamily="65" charset="-120"/>
                          <a:ea typeface="標楷體" panose="03000509000000000000" pitchFamily="65" charset="-120"/>
                        </a:rPr>
                        <a:t>79%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2000" b="0" i="0" u="none" strike="noStrike">
                          <a:solidFill>
                            <a:srgbClr val="000000"/>
                          </a:solidFill>
                          <a:effectLst/>
                          <a:latin typeface="標楷體" panose="03000509000000000000" pitchFamily="65" charset="-120"/>
                          <a:ea typeface="標楷體" panose="03000509000000000000" pitchFamily="65" charset="-120"/>
                        </a:rPr>
                        <a:t>293.58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2000" b="0" i="0" u="none" strike="noStrike">
                          <a:solidFill>
                            <a:srgbClr val="000000"/>
                          </a:solidFill>
                          <a:effectLst/>
                          <a:latin typeface="標楷體" panose="03000509000000000000" pitchFamily="65" charset="-120"/>
                          <a:ea typeface="標楷體" panose="03000509000000000000" pitchFamily="65" charset="-120"/>
                        </a:rPr>
                        <a:t>91%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7915">
                <a:tc>
                  <a:txBody>
                    <a:bodyPr/>
                    <a:lstStyle/>
                    <a:p>
                      <a:pPr algn="ctr" fontAlgn="ctr"/>
                      <a:r>
                        <a:rPr lang="en-US" sz="2000" b="0" i="0" u="none" strike="noStrike">
                          <a:solidFill>
                            <a:srgbClr val="000000"/>
                          </a:solidFill>
                          <a:effectLst/>
                          <a:latin typeface="標楷體" panose="03000509000000000000" pitchFamily="65" charset="-120"/>
                          <a:ea typeface="標楷體" panose="03000509000000000000" pitchFamily="65" charset="-120"/>
                        </a:rPr>
                        <a: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TW" altLang="en-US" sz="2000" b="0" i="0" u="none" strike="noStrike" dirty="0">
                          <a:solidFill>
                            <a:srgbClr val="000000"/>
                          </a:solidFill>
                          <a:effectLst/>
                          <a:latin typeface="標楷體" panose="03000509000000000000" pitchFamily="65" charset="-120"/>
                          <a:ea typeface="標楷體" panose="03000509000000000000" pitchFamily="65" charset="-120"/>
                        </a:rPr>
                        <a:t>單斜屋</a:t>
                      </a:r>
                      <a:r>
                        <a:rPr lang="zh-TW" altLang="en-US" sz="2000" b="0" i="0" u="none" strike="noStrike" dirty="0" smtClean="0">
                          <a:solidFill>
                            <a:srgbClr val="000000"/>
                          </a:solidFill>
                          <a:effectLst/>
                          <a:latin typeface="標楷體" panose="03000509000000000000" pitchFamily="65" charset="-120"/>
                          <a:ea typeface="標楷體" panose="03000509000000000000" pitchFamily="65" charset="-120"/>
                        </a:rPr>
                        <a:t>架</a:t>
                      </a:r>
                      <a:endParaRPr lang="en-US" altLang="zh-TW" sz="2000" b="0" i="0" u="none" strike="noStrike" dirty="0" smtClean="0">
                        <a:solidFill>
                          <a:srgbClr val="000000"/>
                        </a:solidFill>
                        <a:effectLst/>
                        <a:latin typeface="標楷體" panose="03000509000000000000" pitchFamily="65" charset="-120"/>
                        <a:ea typeface="標楷體" panose="03000509000000000000" pitchFamily="65" charset="-120"/>
                      </a:endParaRPr>
                    </a:p>
                    <a:p>
                      <a:pPr algn="ctr" rtl="0" fontAlgn="ctr"/>
                      <a:r>
                        <a:rPr lang="zh-TW" altLang="en-US" sz="2000" b="0" i="0" u="none" strike="noStrike" dirty="0" smtClean="0">
                          <a:solidFill>
                            <a:srgbClr val="000000"/>
                          </a:solidFill>
                          <a:effectLst/>
                          <a:latin typeface="標楷體" panose="03000509000000000000" pitchFamily="65" charset="-120"/>
                          <a:ea typeface="標楷體" panose="03000509000000000000" pitchFamily="65" charset="-120"/>
                        </a:rPr>
                        <a:t>內</a:t>
                      </a:r>
                      <a:r>
                        <a:rPr lang="zh-TW" altLang="en-US" sz="2000" b="0" i="0" u="none" strike="noStrike" dirty="0">
                          <a:solidFill>
                            <a:srgbClr val="000000"/>
                          </a:solidFill>
                          <a:effectLst/>
                          <a:latin typeface="標楷體" panose="03000509000000000000" pitchFamily="65" charset="-120"/>
                          <a:ea typeface="標楷體" panose="03000509000000000000" pitchFamily="65" charset="-120"/>
                        </a:rPr>
                        <a:t>化為桁架</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2000" b="0" i="0" u="none" strike="noStrike" dirty="0">
                        <a:solidFill>
                          <a:srgbClr val="000000"/>
                        </a:solidFill>
                        <a:effectLst/>
                        <a:latin typeface="標楷體" panose="03000509000000000000" pitchFamily="65" charset="-120"/>
                        <a:ea typeface="標楷體" panose="03000509000000000000" pitchFamily="65"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TW" altLang="en-US" sz="2000" b="0" i="0" u="none" strike="noStrike" dirty="0">
                          <a:solidFill>
                            <a:srgbClr val="000000"/>
                          </a:solidFill>
                          <a:effectLst/>
                          <a:latin typeface="標楷體" panose="03000509000000000000" pitchFamily="65" charset="-120"/>
                          <a:ea typeface="標楷體" panose="03000509000000000000" pitchFamily="65" charset="-120"/>
                        </a:rPr>
                        <a:t>屋架下弦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2000" b="0" i="0" u="none" strike="noStrike" dirty="0">
                          <a:solidFill>
                            <a:srgbClr val="000000"/>
                          </a:solidFill>
                          <a:effectLst/>
                          <a:latin typeface="標楷體" panose="03000509000000000000" pitchFamily="65" charset="-120"/>
                          <a:ea typeface="標楷體" panose="03000509000000000000" pitchFamily="65" charset="-120"/>
                        </a:rPr>
                        <a:t>15.04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2000" b="0" i="0" u="none" strike="noStrike" dirty="0">
                          <a:solidFill>
                            <a:srgbClr val="000000"/>
                          </a:solidFill>
                          <a:effectLst/>
                          <a:latin typeface="標楷體" panose="03000509000000000000" pitchFamily="65" charset="-120"/>
                          <a:ea typeface="標楷體" panose="03000509000000000000" pitchFamily="65" charset="-120"/>
                        </a:rPr>
                        <a:t>63%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2000" b="0" i="0" u="none" strike="noStrike">
                          <a:solidFill>
                            <a:srgbClr val="000000"/>
                          </a:solidFill>
                          <a:effectLst/>
                          <a:latin typeface="標楷體" panose="03000509000000000000" pitchFamily="65" charset="-120"/>
                          <a:ea typeface="標楷體" panose="03000509000000000000" pitchFamily="65" charset="-120"/>
                        </a:rPr>
                        <a:t>265.26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2000" b="0" i="0" u="none" strike="noStrike" dirty="0">
                          <a:solidFill>
                            <a:srgbClr val="000000"/>
                          </a:solidFill>
                          <a:effectLst/>
                          <a:latin typeface="標楷體" panose="03000509000000000000" pitchFamily="65" charset="-120"/>
                          <a:ea typeface="標楷體" panose="03000509000000000000" pitchFamily="65" charset="-120"/>
                        </a:rPr>
                        <a:t>82%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7" name="圖片 16">
            <a:extLst>
              <a:ext uri="{FF2B5EF4-FFF2-40B4-BE49-F238E27FC236}">
                <a16:creationId xmlns:a16="http://schemas.microsoft.com/office/drawing/2014/main" xmlns="" xmlns:lc="http://schemas.openxmlformats.org/drawingml/2006/lockedCanvas" id="{A374363F-56A0-427B-A44D-2FE286C000DF}"/>
              </a:ext>
            </a:extLst>
          </p:cNvPr>
          <p:cNvPicPr>
            <a:picLocks noChangeAspect="1"/>
          </p:cNvPicPr>
          <p:nvPr/>
        </p:nvPicPr>
        <p:blipFill>
          <a:blip r:embed="rId3"/>
          <a:stretch>
            <a:fillRect/>
          </a:stretch>
        </p:blipFill>
        <p:spPr>
          <a:xfrm>
            <a:off x="2584449" y="5388184"/>
            <a:ext cx="1835151" cy="749868"/>
          </a:xfrm>
          <a:prstGeom prst="rect">
            <a:avLst/>
          </a:prstGeom>
        </p:spPr>
      </p:pic>
      <p:pic>
        <p:nvPicPr>
          <p:cNvPr id="18" name="圖片 17">
            <a:extLst>
              <a:ext uri="{FF2B5EF4-FFF2-40B4-BE49-F238E27FC236}">
                <a16:creationId xmlns:a16="http://schemas.microsoft.com/office/drawing/2014/main" xmlns="" xmlns:lc="http://schemas.openxmlformats.org/drawingml/2006/lockedCanvas" id="{D498988F-18B6-48C4-B8A7-69A6262A7B4A}"/>
              </a:ext>
            </a:extLst>
          </p:cNvPr>
          <p:cNvPicPr>
            <a:picLocks noChangeAspect="1"/>
          </p:cNvPicPr>
          <p:nvPr/>
        </p:nvPicPr>
        <p:blipFill>
          <a:blip r:embed="rId4"/>
          <a:stretch>
            <a:fillRect/>
          </a:stretch>
        </p:blipFill>
        <p:spPr>
          <a:xfrm>
            <a:off x="2550318" y="3000036"/>
            <a:ext cx="1903412" cy="630238"/>
          </a:xfrm>
          <a:prstGeom prst="rect">
            <a:avLst/>
          </a:prstGeom>
        </p:spPr>
      </p:pic>
      <p:pic>
        <p:nvPicPr>
          <p:cNvPr id="19" name="圖片 18">
            <a:extLst>
              <a:ext uri="{FF2B5EF4-FFF2-40B4-BE49-F238E27FC236}">
                <a16:creationId xmlns:a16="http://schemas.microsoft.com/office/drawing/2014/main" xmlns="" xmlns:lc="http://schemas.openxmlformats.org/drawingml/2006/lockedCanvas" id="{F10356FF-6F72-43E8-884D-C7C496537F0D}"/>
              </a:ext>
            </a:extLst>
          </p:cNvPr>
          <p:cNvPicPr>
            <a:picLocks noChangeAspect="1"/>
          </p:cNvPicPr>
          <p:nvPr/>
        </p:nvPicPr>
        <p:blipFill>
          <a:blip r:embed="rId5"/>
          <a:stretch>
            <a:fillRect/>
          </a:stretch>
        </p:blipFill>
        <p:spPr>
          <a:xfrm>
            <a:off x="2584449" y="4176542"/>
            <a:ext cx="1835151" cy="807761"/>
          </a:xfrm>
          <a:prstGeom prst="rect">
            <a:avLst/>
          </a:prstGeom>
        </p:spPr>
      </p:pic>
    </p:spTree>
    <p:extLst>
      <p:ext uri="{BB962C8B-B14F-4D97-AF65-F5344CB8AC3E}">
        <p14:creationId xmlns:p14="http://schemas.microsoft.com/office/powerpoint/2010/main" val="18448031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E884BF76-9D3D-49AB-9767-2519055A647A}" type="slidenum">
              <a:rPr lang="zh-TW" altLang="en-US" smtClean="0">
                <a:solidFill>
                  <a:prstClr val="black">
                    <a:tint val="75000"/>
                  </a:prstClr>
                </a:solidFill>
              </a:rPr>
              <a:pPr/>
              <a:t>48</a:t>
            </a:fld>
            <a:endParaRPr lang="zh-TW" altLang="en-US">
              <a:solidFill>
                <a:prstClr val="black">
                  <a:tint val="75000"/>
                </a:prstClr>
              </a:solidFill>
            </a:endParaRPr>
          </a:p>
        </p:txBody>
      </p:sp>
      <p:pic>
        <p:nvPicPr>
          <p:cNvPr id="5" name="圖片 4"/>
          <p:cNvPicPr>
            <a:picLocks noChangeAspect="1"/>
          </p:cNvPicPr>
          <p:nvPr/>
        </p:nvPicPr>
        <p:blipFill rotWithShape="1">
          <a:blip r:embed="rId2"/>
          <a:srcRect t="21583" r="74770" b="6139"/>
          <a:stretch/>
        </p:blipFill>
        <p:spPr>
          <a:xfrm>
            <a:off x="733941" y="1894803"/>
            <a:ext cx="2130074" cy="3845598"/>
          </a:xfrm>
          <a:prstGeom prst="rect">
            <a:avLst/>
          </a:prstGeom>
        </p:spPr>
      </p:pic>
      <p:pic>
        <p:nvPicPr>
          <p:cNvPr id="6" name="圖片 5"/>
          <p:cNvPicPr>
            <a:picLocks noChangeAspect="1"/>
          </p:cNvPicPr>
          <p:nvPr/>
        </p:nvPicPr>
        <p:blipFill>
          <a:blip r:embed="rId3"/>
          <a:stretch>
            <a:fillRect/>
          </a:stretch>
        </p:blipFill>
        <p:spPr>
          <a:xfrm>
            <a:off x="3554483" y="1114425"/>
            <a:ext cx="2215194" cy="4133849"/>
          </a:xfrm>
          <a:prstGeom prst="rect">
            <a:avLst/>
          </a:prstGeom>
          <a:ln w="38100">
            <a:solidFill>
              <a:sysClr val="windowText" lastClr="000000"/>
            </a:solidFill>
          </a:ln>
        </p:spPr>
      </p:pic>
      <p:sp>
        <p:nvSpPr>
          <p:cNvPr id="7" name="向右箭號 6"/>
          <p:cNvSpPr/>
          <p:nvPr/>
        </p:nvSpPr>
        <p:spPr>
          <a:xfrm>
            <a:off x="2687955" y="3424439"/>
            <a:ext cx="611781" cy="290312"/>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a:ea typeface="新細明體" panose="02020500000000000000" pitchFamily="18" charset="-120"/>
              <a:cs typeface="+mn-cs"/>
            </a:endParaRPr>
          </a:p>
        </p:txBody>
      </p:sp>
      <p:sp>
        <p:nvSpPr>
          <p:cNvPr id="8" name="向右箭號 7"/>
          <p:cNvSpPr/>
          <p:nvPr/>
        </p:nvSpPr>
        <p:spPr>
          <a:xfrm>
            <a:off x="5853245" y="4628816"/>
            <a:ext cx="2281106" cy="390859"/>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a:ea typeface="新細明體" panose="02020500000000000000" pitchFamily="18" charset="-120"/>
              <a:cs typeface="+mn-cs"/>
            </a:endParaRPr>
          </a:p>
        </p:txBody>
      </p:sp>
      <p:pic>
        <p:nvPicPr>
          <p:cNvPr id="9" name="圖片 8"/>
          <p:cNvPicPr>
            <a:picLocks noChangeAspect="1"/>
          </p:cNvPicPr>
          <p:nvPr/>
        </p:nvPicPr>
        <p:blipFill>
          <a:blip r:embed="rId4"/>
          <a:stretch>
            <a:fillRect/>
          </a:stretch>
        </p:blipFill>
        <p:spPr>
          <a:xfrm>
            <a:off x="8217919" y="3997325"/>
            <a:ext cx="1692128" cy="1743076"/>
          </a:xfrm>
          <a:prstGeom prst="rect">
            <a:avLst/>
          </a:prstGeom>
          <a:ln w="38100">
            <a:solidFill>
              <a:srgbClr val="70AD47">
                <a:lumMod val="75000"/>
              </a:srgbClr>
            </a:solidFill>
          </a:ln>
        </p:spPr>
      </p:pic>
      <p:sp>
        <p:nvSpPr>
          <p:cNvPr id="10" name="矩形 9"/>
          <p:cNvSpPr/>
          <p:nvPr/>
        </p:nvSpPr>
        <p:spPr>
          <a:xfrm>
            <a:off x="425797" y="537664"/>
            <a:ext cx="2262158" cy="461665"/>
          </a:xfrm>
          <a:prstGeom prst="rect">
            <a:avLst/>
          </a:prstGeom>
        </p:spPr>
        <p:txBody>
          <a:bodyPr wrap="none">
            <a:spAutoFit/>
          </a:bodyPr>
          <a:lstStyle/>
          <a:p>
            <a:r>
              <a:rPr lang="en-US" altLang="zh-TW" sz="2400" b="1" kern="0" dirty="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3</a:t>
            </a:r>
            <a:r>
              <a:rPr lang="en-US" altLang="zh-TW" sz="2400" b="1"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1"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結構工程分析</a:t>
            </a:r>
            <a:endParaRPr lang="zh-TW" altLang="en-US" b="1" dirty="0">
              <a:solidFill>
                <a:srgbClr val="0033CC"/>
              </a:solidFill>
            </a:endParaRPr>
          </a:p>
        </p:txBody>
      </p:sp>
    </p:spTree>
    <p:extLst>
      <p:ext uri="{BB962C8B-B14F-4D97-AF65-F5344CB8AC3E}">
        <p14:creationId xmlns:p14="http://schemas.microsoft.com/office/powerpoint/2010/main" val="4890825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49</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b="25517"/>
          <a:stretch/>
        </p:blipFill>
        <p:spPr>
          <a:xfrm>
            <a:off x="247650" y="2093377"/>
            <a:ext cx="11849100" cy="3969823"/>
          </a:xfrm>
          <a:prstGeom prst="rect">
            <a:avLst/>
          </a:prstGeom>
        </p:spPr>
      </p:pic>
      <p:pic>
        <p:nvPicPr>
          <p:cNvPr id="2" name="圖片 1"/>
          <p:cNvPicPr>
            <a:picLocks noChangeAspect="1"/>
          </p:cNvPicPr>
          <p:nvPr/>
        </p:nvPicPr>
        <p:blipFill rotWithShape="1">
          <a:blip r:embed="rId3"/>
          <a:srcRect b="56695"/>
          <a:stretch/>
        </p:blipFill>
        <p:spPr>
          <a:xfrm>
            <a:off x="247650" y="504825"/>
            <a:ext cx="11439525" cy="1322286"/>
          </a:xfrm>
          <a:prstGeom prst="rect">
            <a:avLst/>
          </a:prstGeom>
        </p:spPr>
      </p:pic>
    </p:spTree>
    <p:extLst>
      <p:ext uri="{BB962C8B-B14F-4D97-AF65-F5344CB8AC3E}">
        <p14:creationId xmlns:p14="http://schemas.microsoft.com/office/powerpoint/2010/main" val="3839773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85547" y="178485"/>
            <a:ext cx="2984373" cy="711198"/>
          </a:xfrm>
        </p:spPr>
        <p:txBody>
          <a:bodyPr>
            <a:normAutofit/>
          </a:bodyPr>
          <a:lstStyle/>
          <a:p>
            <a:r>
              <a:rPr lang="zh-TW" altLang="en-US" sz="3200" b="1" dirty="0">
                <a:latin typeface="標楷體" panose="03000509000000000000" pitchFamily="65" charset="-120"/>
                <a:ea typeface="標楷體" panose="03000509000000000000" pitchFamily="65" charset="-120"/>
              </a:rPr>
              <a:t>三、研究方法</a:t>
            </a: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a:t>
            </a:fld>
            <a:endParaRPr lang="zh-TW" altLang="en-US" dirty="0">
              <a:solidFill>
                <a:prstClr val="black">
                  <a:tint val="75000"/>
                </a:prstClr>
              </a:solidFill>
            </a:endParaRPr>
          </a:p>
        </p:txBody>
      </p:sp>
      <p:sp>
        <p:nvSpPr>
          <p:cNvPr id="5" name="矩形 4"/>
          <p:cNvSpPr/>
          <p:nvPr/>
        </p:nvSpPr>
        <p:spPr>
          <a:xfrm>
            <a:off x="352425" y="1024129"/>
            <a:ext cx="11001375" cy="4300216"/>
          </a:xfrm>
          <a:prstGeom prst="rect">
            <a:avLst/>
          </a:prstGeom>
        </p:spPr>
        <p:txBody>
          <a:bodyPr wrap="square">
            <a:spAutoFit/>
          </a:bodyPr>
          <a:lstStyle/>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專家知識指導</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1" u="sng"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農業作物專家</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u="sng"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國立中興大學</a:t>
            </a:r>
            <a:r>
              <a:rPr lang="zh-TW" altLang="en-US" sz="2400" b="1" u="sng"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園藝系李文汕教授</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退休</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指導作物生長與溫室應用的相關技術</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b="1" u="sng"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農業設施專家</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u="sng"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國立中興大學</a:t>
            </a:r>
            <a:r>
              <a:rPr lang="zh-TW" altLang="en-US" sz="2400" b="1" u="sng"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生物機電工程系黃裕益教授</a:t>
            </a:r>
            <a:endParaRPr lang="en-US" altLang="zh-TW" sz="2400" b="1" u="sng"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指導農業設施建置與作物生長及環境控制之關聯技術</a:t>
            </a:r>
          </a:p>
          <a:p>
            <a:pPr marL="269875" indent="635">
              <a:lnSpc>
                <a:spcPts val="3000"/>
              </a:lnSpc>
            </a:pP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b="1" u="sng"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資訊系統專家</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u="sng"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國立高雄科技大學</a:t>
            </a:r>
            <a:r>
              <a:rPr lang="zh-TW" altLang="en-US" sz="2400" b="1" u="sng"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電腦與通訊工程系江傳文教授</a:t>
            </a:r>
            <a:r>
              <a:rPr lang="en-US" altLang="zh-TW" sz="2400" b="1" u="sng"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a:t>
            </a:r>
          </a:p>
          <a:p>
            <a:pPr marL="269875" indent="635">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指導農業專家系統之資料結構與人工智慧演算法設計</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endPar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5843409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50</a:t>
            </a:fld>
            <a:endParaRPr lang="zh-TW" altLang="en-US" dirty="0">
              <a:solidFill>
                <a:prstClr val="black">
                  <a:tint val="75000"/>
                </a:prstClr>
              </a:solidFill>
            </a:endParaRPr>
          </a:p>
        </p:txBody>
      </p:sp>
      <p:pic>
        <p:nvPicPr>
          <p:cNvPr id="6" name="圖片 5"/>
          <p:cNvPicPr>
            <a:picLocks noChangeAspect="1"/>
          </p:cNvPicPr>
          <p:nvPr/>
        </p:nvPicPr>
        <p:blipFill>
          <a:blip r:embed="rId2"/>
          <a:stretch>
            <a:fillRect/>
          </a:stretch>
        </p:blipFill>
        <p:spPr>
          <a:xfrm>
            <a:off x="838700" y="1469668"/>
            <a:ext cx="5009650" cy="5388332"/>
          </a:xfrm>
          <a:prstGeom prst="rect">
            <a:avLst/>
          </a:prstGeom>
        </p:spPr>
      </p:pic>
      <p:pic>
        <p:nvPicPr>
          <p:cNvPr id="7" name="圖片 6"/>
          <p:cNvPicPr>
            <a:picLocks noChangeAspect="1"/>
          </p:cNvPicPr>
          <p:nvPr/>
        </p:nvPicPr>
        <p:blipFill>
          <a:blip r:embed="rId3"/>
          <a:stretch>
            <a:fillRect/>
          </a:stretch>
        </p:blipFill>
        <p:spPr>
          <a:xfrm>
            <a:off x="5848350" y="1414002"/>
            <a:ext cx="5162550" cy="5443998"/>
          </a:xfrm>
          <a:prstGeom prst="rect">
            <a:avLst/>
          </a:prstGeom>
        </p:spPr>
      </p:pic>
      <p:pic>
        <p:nvPicPr>
          <p:cNvPr id="10" name="圖片 9"/>
          <p:cNvPicPr>
            <a:picLocks noChangeAspect="1"/>
          </p:cNvPicPr>
          <p:nvPr/>
        </p:nvPicPr>
        <p:blipFill rotWithShape="1">
          <a:blip r:embed="rId4"/>
          <a:srcRect l="16318" t="16204" r="1769" b="54845"/>
          <a:stretch/>
        </p:blipFill>
        <p:spPr>
          <a:xfrm>
            <a:off x="848224" y="104774"/>
            <a:ext cx="10162675" cy="1364893"/>
          </a:xfrm>
          <a:prstGeom prst="rect">
            <a:avLst/>
          </a:prstGeom>
        </p:spPr>
      </p:pic>
    </p:spTree>
    <p:extLst>
      <p:ext uri="{BB962C8B-B14F-4D97-AF65-F5344CB8AC3E}">
        <p14:creationId xmlns:p14="http://schemas.microsoft.com/office/powerpoint/2010/main" val="1235927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51</a:t>
            </a:fld>
            <a:endParaRPr lang="zh-TW" altLang="en-US" dirty="0">
              <a:solidFill>
                <a:prstClr val="black">
                  <a:tint val="75000"/>
                </a:prstClr>
              </a:solidFill>
            </a:endParaRPr>
          </a:p>
        </p:txBody>
      </p:sp>
      <p:pic>
        <p:nvPicPr>
          <p:cNvPr id="8" name="圖片 7"/>
          <p:cNvPicPr>
            <a:picLocks noChangeAspect="1"/>
          </p:cNvPicPr>
          <p:nvPr/>
        </p:nvPicPr>
        <p:blipFill>
          <a:blip r:embed="rId2"/>
          <a:stretch>
            <a:fillRect/>
          </a:stretch>
        </p:blipFill>
        <p:spPr>
          <a:xfrm>
            <a:off x="978651" y="1676400"/>
            <a:ext cx="5087966" cy="5151264"/>
          </a:xfrm>
          <a:prstGeom prst="rect">
            <a:avLst/>
          </a:prstGeom>
        </p:spPr>
      </p:pic>
      <p:pic>
        <p:nvPicPr>
          <p:cNvPr id="9" name="圖片 8"/>
          <p:cNvPicPr>
            <a:picLocks noChangeAspect="1"/>
          </p:cNvPicPr>
          <p:nvPr/>
        </p:nvPicPr>
        <p:blipFill>
          <a:blip r:embed="rId3"/>
          <a:stretch>
            <a:fillRect/>
          </a:stretch>
        </p:blipFill>
        <p:spPr>
          <a:xfrm>
            <a:off x="5915025" y="1685925"/>
            <a:ext cx="4875714" cy="5141739"/>
          </a:xfrm>
          <a:prstGeom prst="rect">
            <a:avLst/>
          </a:prstGeom>
        </p:spPr>
      </p:pic>
      <p:pic>
        <p:nvPicPr>
          <p:cNvPr id="10" name="圖片 9"/>
          <p:cNvPicPr>
            <a:picLocks noChangeAspect="1"/>
          </p:cNvPicPr>
          <p:nvPr/>
        </p:nvPicPr>
        <p:blipFill rotWithShape="1">
          <a:blip r:embed="rId4"/>
          <a:srcRect l="16158" t="43189" r="1206" b="26967"/>
          <a:stretch/>
        </p:blipFill>
        <p:spPr>
          <a:xfrm>
            <a:off x="978651" y="95250"/>
            <a:ext cx="9831138" cy="1590675"/>
          </a:xfrm>
          <a:prstGeom prst="rect">
            <a:avLst/>
          </a:prstGeom>
        </p:spPr>
      </p:pic>
    </p:spTree>
    <p:extLst>
      <p:ext uri="{BB962C8B-B14F-4D97-AF65-F5344CB8AC3E}">
        <p14:creationId xmlns:p14="http://schemas.microsoft.com/office/powerpoint/2010/main" val="41542294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52</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497574" y="25481"/>
            <a:ext cx="11105016" cy="3835238"/>
          </a:xfrm>
          <a:prstGeom prst="rect">
            <a:avLst/>
          </a:prstGeom>
        </p:spPr>
      </p:pic>
      <p:pic>
        <p:nvPicPr>
          <p:cNvPr id="10" name="圖片 9"/>
          <p:cNvPicPr>
            <a:picLocks noChangeAspect="1"/>
          </p:cNvPicPr>
          <p:nvPr/>
        </p:nvPicPr>
        <p:blipFill rotWithShape="1">
          <a:blip r:embed="rId3"/>
          <a:srcRect t="10583" b="28042"/>
          <a:stretch/>
        </p:blipFill>
        <p:spPr>
          <a:xfrm>
            <a:off x="2890837" y="3640961"/>
            <a:ext cx="6157913" cy="3150364"/>
          </a:xfrm>
          <a:prstGeom prst="rect">
            <a:avLst/>
          </a:prstGeom>
        </p:spPr>
      </p:pic>
    </p:spTree>
    <p:extLst>
      <p:ext uri="{BB962C8B-B14F-4D97-AF65-F5344CB8AC3E}">
        <p14:creationId xmlns:p14="http://schemas.microsoft.com/office/powerpoint/2010/main" val="3978816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53</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1169193" y="119061"/>
            <a:ext cx="10467975" cy="4981575"/>
          </a:xfrm>
          <a:prstGeom prst="rect">
            <a:avLst/>
          </a:prstGeom>
        </p:spPr>
      </p:pic>
      <p:pic>
        <p:nvPicPr>
          <p:cNvPr id="2" name="圖片 1"/>
          <p:cNvPicPr>
            <a:picLocks noChangeAspect="1"/>
          </p:cNvPicPr>
          <p:nvPr/>
        </p:nvPicPr>
        <p:blipFill rotWithShape="1">
          <a:blip r:embed="rId3"/>
          <a:srcRect l="4649" t="41414" r="7735"/>
          <a:stretch/>
        </p:blipFill>
        <p:spPr>
          <a:xfrm>
            <a:off x="1169193" y="5000625"/>
            <a:ext cx="10467975" cy="1812429"/>
          </a:xfrm>
          <a:prstGeom prst="rect">
            <a:avLst/>
          </a:prstGeom>
        </p:spPr>
      </p:pic>
    </p:spTree>
    <p:extLst>
      <p:ext uri="{BB962C8B-B14F-4D97-AF65-F5344CB8AC3E}">
        <p14:creationId xmlns:p14="http://schemas.microsoft.com/office/powerpoint/2010/main" val="24618094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54</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t="49984"/>
          <a:stretch/>
        </p:blipFill>
        <p:spPr>
          <a:xfrm>
            <a:off x="373958" y="4321177"/>
            <a:ext cx="5129123" cy="2400300"/>
          </a:xfrm>
          <a:prstGeom prst="rect">
            <a:avLst/>
          </a:prstGeom>
        </p:spPr>
      </p:pic>
      <p:pic>
        <p:nvPicPr>
          <p:cNvPr id="6" name="圖片 5"/>
          <p:cNvPicPr>
            <a:picLocks noChangeAspect="1"/>
          </p:cNvPicPr>
          <p:nvPr/>
        </p:nvPicPr>
        <p:blipFill rotWithShape="1">
          <a:blip r:embed="rId3"/>
          <a:srcRect t="53831"/>
          <a:stretch/>
        </p:blipFill>
        <p:spPr>
          <a:xfrm>
            <a:off x="5503081" y="4314810"/>
            <a:ext cx="6067778" cy="2406667"/>
          </a:xfrm>
          <a:prstGeom prst="rect">
            <a:avLst/>
          </a:prstGeom>
        </p:spPr>
      </p:pic>
      <p:pic>
        <p:nvPicPr>
          <p:cNvPr id="7" name="圖片 6"/>
          <p:cNvPicPr>
            <a:picLocks noChangeAspect="1"/>
          </p:cNvPicPr>
          <p:nvPr/>
        </p:nvPicPr>
        <p:blipFill rotWithShape="1">
          <a:blip r:embed="rId2"/>
          <a:srcRect b="53286"/>
          <a:stretch/>
        </p:blipFill>
        <p:spPr>
          <a:xfrm>
            <a:off x="373958" y="1992521"/>
            <a:ext cx="5129123" cy="2360803"/>
          </a:xfrm>
          <a:prstGeom prst="rect">
            <a:avLst/>
          </a:prstGeom>
        </p:spPr>
      </p:pic>
      <p:pic>
        <p:nvPicPr>
          <p:cNvPr id="8" name="圖片 7"/>
          <p:cNvPicPr>
            <a:picLocks noChangeAspect="1"/>
          </p:cNvPicPr>
          <p:nvPr/>
        </p:nvPicPr>
        <p:blipFill rotWithShape="1">
          <a:blip r:embed="rId3"/>
          <a:srcRect b="48125"/>
          <a:stretch/>
        </p:blipFill>
        <p:spPr>
          <a:xfrm>
            <a:off x="5436405" y="1992521"/>
            <a:ext cx="6134453" cy="2445526"/>
          </a:xfrm>
          <a:prstGeom prst="rect">
            <a:avLst/>
          </a:prstGeom>
        </p:spPr>
      </p:pic>
      <p:pic>
        <p:nvPicPr>
          <p:cNvPr id="9" name="圖片 8"/>
          <p:cNvPicPr>
            <a:picLocks noChangeAspect="1"/>
          </p:cNvPicPr>
          <p:nvPr/>
        </p:nvPicPr>
        <p:blipFill rotWithShape="1">
          <a:blip r:embed="rId4"/>
          <a:srcRect l="16206" t="14451" r="19718" b="47802"/>
          <a:stretch/>
        </p:blipFill>
        <p:spPr>
          <a:xfrm>
            <a:off x="373958" y="0"/>
            <a:ext cx="11196900" cy="2037747"/>
          </a:xfrm>
          <a:prstGeom prst="rect">
            <a:avLst/>
          </a:prstGeom>
        </p:spPr>
      </p:pic>
      <p:sp>
        <p:nvSpPr>
          <p:cNvPr id="10" name="投影片編號版面配置區 3">
            <a:extLst>
              <a:ext uri="{FF2B5EF4-FFF2-40B4-BE49-F238E27FC236}">
                <a16:creationId xmlns:a16="http://schemas.microsoft.com/office/drawing/2014/main" xmlns="" id="{A9F0F30E-3DDD-4C58-8E3F-C8A2C315FB4D}"/>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54</a:t>
            </a:fld>
            <a:endParaRPr lang="zh-TW" altLang="en-US" dirty="0">
              <a:solidFill>
                <a:prstClr val="black">
                  <a:tint val="75000"/>
                </a:prstClr>
              </a:solidFill>
            </a:endParaRPr>
          </a:p>
        </p:txBody>
      </p:sp>
    </p:spTree>
    <p:extLst>
      <p:ext uri="{BB962C8B-B14F-4D97-AF65-F5344CB8AC3E}">
        <p14:creationId xmlns:p14="http://schemas.microsoft.com/office/powerpoint/2010/main" val="29745492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55</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l="15811"/>
          <a:stretch/>
        </p:blipFill>
        <p:spPr>
          <a:xfrm>
            <a:off x="0" y="572173"/>
            <a:ext cx="12189440" cy="5400002"/>
          </a:xfrm>
          <a:prstGeom prst="rect">
            <a:avLst/>
          </a:prstGeom>
        </p:spPr>
      </p:pic>
    </p:spTree>
    <p:extLst>
      <p:ext uri="{BB962C8B-B14F-4D97-AF65-F5344CB8AC3E}">
        <p14:creationId xmlns:p14="http://schemas.microsoft.com/office/powerpoint/2010/main" val="1123841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56</a:t>
            </a:fld>
            <a:endParaRPr lang="zh-TW" altLang="en-US" dirty="0">
              <a:solidFill>
                <a:prstClr val="black">
                  <a:tint val="75000"/>
                </a:prstClr>
              </a:solidFill>
            </a:endParaRPr>
          </a:p>
        </p:txBody>
      </p:sp>
      <p:sp>
        <p:nvSpPr>
          <p:cNvPr id="5" name="矩形 4"/>
          <p:cNvSpPr/>
          <p:nvPr/>
        </p:nvSpPr>
        <p:spPr>
          <a:xfrm>
            <a:off x="288416" y="178089"/>
            <a:ext cx="10601325" cy="1400383"/>
          </a:xfrm>
          <a:prstGeom prst="rect">
            <a:avLst/>
          </a:prstGeom>
        </p:spPr>
        <p:txBody>
          <a:bodyPr wrap="square">
            <a:spAutoFit/>
          </a:bodyPr>
          <a:lstStyle/>
          <a:p>
            <a:pPr marL="269875" lvl="0" indent="635">
              <a:lnSpc>
                <a:spcPts val="3000"/>
              </a:lnSpc>
              <a:spcBef>
                <a:spcPts val="600"/>
              </a:spcBef>
            </a:pPr>
            <a:r>
              <a:rPr lang="en-US" altLang="zh-TW" sz="2400" kern="0" dirty="0" smtClean="0">
                <a:solidFill>
                  <a:prstClr val="black"/>
                </a:solidFill>
                <a:latin typeface="標楷體" panose="03000509000000000000" pitchFamily="65" charset="-120"/>
                <a:ea typeface="標楷體" panose="03000509000000000000" pitchFamily="65" charset="-120"/>
                <a:cs typeface="細明體" panose="02020509000000000000" pitchFamily="49" charset="-120"/>
              </a:rPr>
              <a:t>(</a:t>
            </a:r>
            <a:r>
              <a:rPr lang="zh-TW" altLang="en-US" sz="2400" kern="0" dirty="0">
                <a:solidFill>
                  <a:prstClr val="black"/>
                </a:solidFill>
                <a:latin typeface="標楷體" panose="03000509000000000000" pitchFamily="65" charset="-120"/>
                <a:ea typeface="標楷體" panose="03000509000000000000" pitchFamily="65" charset="-120"/>
                <a:cs typeface="細明體" panose="02020509000000000000" pitchFamily="49" charset="-120"/>
              </a:rPr>
              <a:t>三</a:t>
            </a:r>
            <a:r>
              <a:rPr lang="en-US" altLang="zh-TW" sz="2400" kern="0" dirty="0" smtClean="0">
                <a:solidFill>
                  <a:prstClr val="black"/>
                </a:solidFill>
                <a:latin typeface="標楷體" panose="03000509000000000000" pitchFamily="65" charset="-120"/>
                <a:ea typeface="標楷體" panose="03000509000000000000" pitchFamily="65" charset="-120"/>
                <a:cs typeface="細明體" panose="02020509000000000000" pitchFamily="49" charset="-120"/>
              </a:rPr>
              <a:t>)</a:t>
            </a:r>
            <a:r>
              <a:rPr lang="zh-TW" altLang="en-US" sz="2400" kern="0" dirty="0">
                <a:solidFill>
                  <a:prstClr val="black"/>
                </a:solidFill>
                <a:latin typeface="標楷體" panose="03000509000000000000" pitchFamily="65" charset="-120"/>
                <a:ea typeface="標楷體" panose="03000509000000000000" pitchFamily="65" charset="-120"/>
                <a:cs typeface="細明體" panose="02020509000000000000" pitchFamily="49" charset="-120"/>
              </a:rPr>
              <a:t>溫室構造設計技術資料庫建立，</a:t>
            </a:r>
            <a:r>
              <a:rPr lang="zh-TW" altLang="en-US" sz="2400" b="1" u="sng" kern="0" dirty="0">
                <a:solidFill>
                  <a:srgbClr val="0033CC"/>
                </a:solidFill>
                <a:latin typeface="標楷體" panose="03000509000000000000" pitchFamily="65" charset="-120"/>
                <a:ea typeface="標楷體" panose="03000509000000000000" pitchFamily="65" charset="-120"/>
                <a:cs typeface="細明體" panose="02020509000000000000" pitchFamily="49" charset="-120"/>
              </a:rPr>
              <a:t>完成溫室構造設計技術資料庫</a:t>
            </a:r>
            <a:r>
              <a:rPr lang="en-US" altLang="zh-TW" sz="2400" b="1" u="sng" kern="0" dirty="0">
                <a:solidFill>
                  <a:srgbClr val="0033CC"/>
                </a:solidFill>
                <a:latin typeface="標楷體" panose="03000509000000000000" pitchFamily="65" charset="-120"/>
                <a:ea typeface="標楷體" panose="03000509000000000000" pitchFamily="65" charset="-120"/>
                <a:cs typeface="細明體" panose="02020509000000000000" pitchFamily="49" charset="-120"/>
              </a:rPr>
              <a:t>1</a:t>
            </a:r>
            <a:r>
              <a:rPr lang="zh-TW" altLang="en-US" sz="2400" b="1" u="sng" kern="0" dirty="0">
                <a:solidFill>
                  <a:srgbClr val="0033CC"/>
                </a:solidFill>
                <a:latin typeface="標楷體" panose="03000509000000000000" pitchFamily="65" charset="-120"/>
                <a:ea typeface="標楷體" panose="03000509000000000000" pitchFamily="65" charset="-120"/>
                <a:cs typeface="細明體" panose="02020509000000000000" pitchFamily="49" charset="-120"/>
              </a:rPr>
              <a:t>式</a:t>
            </a:r>
            <a:r>
              <a:rPr lang="zh-TW" altLang="en-US" sz="2400" kern="0" dirty="0">
                <a:solidFill>
                  <a:prstClr val="black"/>
                </a:solidFill>
                <a:latin typeface="標楷體" panose="03000509000000000000" pitchFamily="65" charset="-120"/>
                <a:ea typeface="標楷體" panose="03000509000000000000" pitchFamily="65" charset="-120"/>
                <a:cs typeface="細明體" panose="02020509000000000000" pitchFamily="49" charset="-120"/>
              </a:rPr>
              <a:t>。</a:t>
            </a:r>
          </a:p>
          <a:p>
            <a:pPr marL="269875" lvl="0" indent="635">
              <a:lnSpc>
                <a:spcPts val="3000"/>
              </a:lnSpc>
              <a:spcBef>
                <a:spcPts val="600"/>
              </a:spcBef>
            </a:pPr>
            <a:r>
              <a:rPr lang="zh-TW" altLang="en-US" sz="2400" kern="0" dirty="0">
                <a:solidFill>
                  <a:prstClr val="black"/>
                </a:solidFill>
                <a:latin typeface="標楷體" panose="03000509000000000000" pitchFamily="65" charset="-120"/>
                <a:ea typeface="標楷體" panose="03000509000000000000" pitchFamily="65" charset="-120"/>
                <a:cs typeface="細明體" panose="02020509000000000000" pitchFamily="49" charset="-120"/>
              </a:rPr>
              <a:t>    溫室規範設計、溫室型式設計、溫室材料設計、溫室結構設計、</a:t>
            </a:r>
            <a:endParaRPr lang="en-US" altLang="zh-TW" sz="2400" kern="0" dirty="0">
              <a:solidFill>
                <a:prstClr val="black"/>
              </a:solidFill>
              <a:latin typeface="標楷體" panose="03000509000000000000" pitchFamily="65" charset="-120"/>
              <a:ea typeface="標楷體" panose="03000509000000000000" pitchFamily="65" charset="-120"/>
              <a:cs typeface="細明體" panose="02020509000000000000" pitchFamily="49" charset="-120"/>
            </a:endParaRPr>
          </a:p>
          <a:p>
            <a:pPr marL="269875" lvl="0" indent="635">
              <a:lnSpc>
                <a:spcPts val="3000"/>
              </a:lnSpc>
              <a:spcBef>
                <a:spcPts val="600"/>
              </a:spcBef>
            </a:pPr>
            <a:r>
              <a:rPr lang="en-US" altLang="zh-TW" sz="2400" kern="0" dirty="0">
                <a:solidFill>
                  <a:prstClr val="black"/>
                </a:solidFill>
                <a:latin typeface="標楷體" panose="03000509000000000000" pitchFamily="65" charset="-120"/>
                <a:ea typeface="標楷體" panose="03000509000000000000" pitchFamily="65" charset="-120"/>
                <a:cs typeface="細明體" panose="02020509000000000000" pitchFamily="49" charset="-120"/>
              </a:rPr>
              <a:t>   </a:t>
            </a:r>
            <a:r>
              <a:rPr lang="zh-TW" altLang="en-US" sz="2400" kern="0" dirty="0">
                <a:solidFill>
                  <a:prstClr val="black"/>
                </a:solidFill>
                <a:latin typeface="標楷體" panose="03000509000000000000" pitchFamily="65" charset="-120"/>
                <a:ea typeface="標楷體" panose="03000509000000000000" pitchFamily="65" charset="-120"/>
                <a:cs typeface="細明體" panose="02020509000000000000" pitchFamily="49" charset="-120"/>
              </a:rPr>
              <a:t> 溫室基礎設計、溫室製造設計、溫室施工設計等技術資料。</a:t>
            </a:r>
          </a:p>
        </p:txBody>
      </p:sp>
      <p:pic>
        <p:nvPicPr>
          <p:cNvPr id="6" name="圖片 5"/>
          <p:cNvPicPr>
            <a:picLocks noChangeAspect="1"/>
          </p:cNvPicPr>
          <p:nvPr/>
        </p:nvPicPr>
        <p:blipFill rotWithShape="1">
          <a:blip r:embed="rId2"/>
          <a:srcRect t="33206" r="25094"/>
          <a:stretch/>
        </p:blipFill>
        <p:spPr>
          <a:xfrm>
            <a:off x="7254667" y="1633833"/>
            <a:ext cx="2711865" cy="5087644"/>
          </a:xfrm>
          <a:prstGeom prst="rect">
            <a:avLst/>
          </a:prstGeom>
          <a:ln>
            <a:solidFill>
              <a:schemeClr val="tx1"/>
            </a:solidFill>
          </a:ln>
        </p:spPr>
      </p:pic>
      <p:pic>
        <p:nvPicPr>
          <p:cNvPr id="7" name="圖片 6"/>
          <p:cNvPicPr>
            <a:picLocks noChangeAspect="1"/>
          </p:cNvPicPr>
          <p:nvPr/>
        </p:nvPicPr>
        <p:blipFill rotWithShape="1">
          <a:blip r:embed="rId2"/>
          <a:srcRect t="33206" r="25094" b="45891"/>
          <a:stretch/>
        </p:blipFill>
        <p:spPr>
          <a:xfrm>
            <a:off x="4004949" y="2328263"/>
            <a:ext cx="2711865" cy="1592133"/>
          </a:xfrm>
          <a:prstGeom prst="rect">
            <a:avLst/>
          </a:prstGeom>
          <a:ln>
            <a:solidFill>
              <a:schemeClr val="tx1"/>
            </a:solidFill>
          </a:ln>
        </p:spPr>
      </p:pic>
      <p:pic>
        <p:nvPicPr>
          <p:cNvPr id="8" name="圖片 7"/>
          <p:cNvPicPr>
            <a:picLocks noChangeAspect="1"/>
          </p:cNvPicPr>
          <p:nvPr/>
        </p:nvPicPr>
        <p:blipFill rotWithShape="1">
          <a:blip r:embed="rId3"/>
          <a:srcRect l="15556" t="21501" r="68147" b="9742"/>
          <a:stretch/>
        </p:blipFill>
        <p:spPr>
          <a:xfrm>
            <a:off x="1358690" y="1681458"/>
            <a:ext cx="2165559" cy="3357710"/>
          </a:xfrm>
          <a:prstGeom prst="rect">
            <a:avLst/>
          </a:prstGeom>
          <a:ln w="57150">
            <a:solidFill>
              <a:schemeClr val="accent6">
                <a:lumMod val="50000"/>
              </a:schemeClr>
            </a:solidFill>
          </a:ln>
        </p:spPr>
      </p:pic>
      <p:sp>
        <p:nvSpPr>
          <p:cNvPr id="9" name="向右箭號 8"/>
          <p:cNvSpPr/>
          <p:nvPr/>
        </p:nvSpPr>
        <p:spPr>
          <a:xfrm>
            <a:off x="3390899" y="3487868"/>
            <a:ext cx="476251" cy="4173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向右箭號 9"/>
          <p:cNvSpPr/>
          <p:nvPr/>
        </p:nvSpPr>
        <p:spPr>
          <a:xfrm>
            <a:off x="6616487" y="3455389"/>
            <a:ext cx="476251" cy="4173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4230649" y="3487868"/>
            <a:ext cx="1905138" cy="3952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26342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57</a:t>
            </a:fld>
            <a:endParaRPr lang="zh-TW" altLang="en-US" dirty="0">
              <a:solidFill>
                <a:prstClr val="black">
                  <a:tint val="75000"/>
                </a:prstClr>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741" y="451247"/>
            <a:ext cx="1389606" cy="2275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2308" y="2849078"/>
            <a:ext cx="1384573" cy="2388140"/>
          </a:xfrm>
          <a:prstGeom prst="rect">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7884" y="476250"/>
            <a:ext cx="1413423" cy="2241250"/>
          </a:xfrm>
          <a:prstGeom prst="rect">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4740" y="2849078"/>
            <a:ext cx="1389608" cy="2388139"/>
          </a:xfrm>
          <a:prstGeom prst="rect">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6351" y="2874279"/>
            <a:ext cx="1478099" cy="2364472"/>
          </a:xfrm>
          <a:prstGeom prst="rect">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3768" y="476250"/>
            <a:ext cx="1525573" cy="2241250"/>
          </a:xfrm>
          <a:prstGeom prst="rect">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2775" y="485456"/>
            <a:ext cx="1521675" cy="2232043"/>
          </a:xfrm>
          <a:prstGeom prst="rect">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圖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53768" y="2896890"/>
            <a:ext cx="1569972" cy="2364472"/>
          </a:xfrm>
          <a:prstGeom prst="rect">
            <a:avLst/>
          </a:prstGeom>
        </p:spPr>
      </p:pic>
      <p:pic>
        <p:nvPicPr>
          <p:cNvPr id="13" name="圖片 12"/>
          <p:cNvPicPr>
            <a:picLocks noChangeAspect="1"/>
          </p:cNvPicPr>
          <p:nvPr/>
        </p:nvPicPr>
        <p:blipFill rotWithShape="1">
          <a:blip r:embed="rId10"/>
          <a:srcRect r="25094"/>
          <a:stretch/>
        </p:blipFill>
        <p:spPr>
          <a:xfrm>
            <a:off x="212310" y="331110"/>
            <a:ext cx="2197515" cy="6172200"/>
          </a:xfrm>
          <a:prstGeom prst="rect">
            <a:avLst/>
          </a:prstGeom>
          <a:ln>
            <a:solidFill>
              <a:schemeClr val="tx1"/>
            </a:solidFill>
          </a:ln>
        </p:spPr>
      </p:pic>
      <p:pic>
        <p:nvPicPr>
          <p:cNvPr id="14" name="圖片 13"/>
          <p:cNvPicPr>
            <a:picLocks noChangeAspect="1"/>
          </p:cNvPicPr>
          <p:nvPr/>
        </p:nvPicPr>
        <p:blipFill rotWithShape="1">
          <a:blip r:embed="rId11"/>
          <a:srcRect r="29812"/>
          <a:stretch/>
        </p:blipFill>
        <p:spPr>
          <a:xfrm>
            <a:off x="2916694" y="280989"/>
            <a:ext cx="2477902" cy="6138183"/>
          </a:xfrm>
          <a:prstGeom prst="rect">
            <a:avLst/>
          </a:prstGeom>
          <a:ln w="28575">
            <a:solidFill>
              <a:schemeClr val="tx1"/>
            </a:solidFill>
          </a:ln>
        </p:spPr>
      </p:pic>
      <p:sp>
        <p:nvSpPr>
          <p:cNvPr id="15" name="向右箭號 14"/>
          <p:cNvSpPr/>
          <p:nvPr/>
        </p:nvSpPr>
        <p:spPr>
          <a:xfrm>
            <a:off x="2518516" y="3395370"/>
            <a:ext cx="371475" cy="24706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向右箭號 15"/>
          <p:cNvSpPr/>
          <p:nvPr/>
        </p:nvSpPr>
        <p:spPr>
          <a:xfrm>
            <a:off x="5208859" y="2238687"/>
            <a:ext cx="371475" cy="24706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3045821" y="2090465"/>
            <a:ext cx="1905138" cy="3952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403835" y="3683840"/>
            <a:ext cx="1905138" cy="3952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627391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58</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314325" y="184152"/>
            <a:ext cx="2933700" cy="6172200"/>
          </a:xfrm>
          <a:prstGeom prst="rect">
            <a:avLst/>
          </a:prstGeom>
          <a:ln>
            <a:solidFill>
              <a:schemeClr val="tx1"/>
            </a:solidFill>
          </a:ln>
        </p:spPr>
      </p:pic>
      <p:pic>
        <p:nvPicPr>
          <p:cNvPr id="6" name="圖片 5"/>
          <p:cNvPicPr>
            <a:picLocks noChangeAspect="1"/>
          </p:cNvPicPr>
          <p:nvPr/>
        </p:nvPicPr>
        <p:blipFill rotWithShape="1">
          <a:blip r:embed="rId3"/>
          <a:srcRect r="29812"/>
          <a:stretch/>
        </p:blipFill>
        <p:spPr>
          <a:xfrm>
            <a:off x="3577303" y="230898"/>
            <a:ext cx="2477902" cy="6259924"/>
          </a:xfrm>
          <a:prstGeom prst="rect">
            <a:avLst/>
          </a:prstGeom>
          <a:ln w="28575">
            <a:solidFill>
              <a:schemeClr val="tx1"/>
            </a:solidFill>
          </a:ln>
        </p:spPr>
      </p:pic>
      <p:sp>
        <p:nvSpPr>
          <p:cNvPr id="7" name="向右箭號 6"/>
          <p:cNvSpPr/>
          <p:nvPr/>
        </p:nvSpPr>
        <p:spPr>
          <a:xfrm>
            <a:off x="3058854" y="3580521"/>
            <a:ext cx="371475" cy="24706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4"/>
          <a:stretch>
            <a:fillRect/>
          </a:stretch>
        </p:blipFill>
        <p:spPr>
          <a:xfrm>
            <a:off x="6500112" y="184152"/>
            <a:ext cx="5510913" cy="3643433"/>
          </a:xfrm>
          <a:prstGeom prst="rect">
            <a:avLst/>
          </a:prstGeom>
        </p:spPr>
      </p:pic>
      <p:sp>
        <p:nvSpPr>
          <p:cNvPr id="9" name="向右箭號 8"/>
          <p:cNvSpPr/>
          <p:nvPr/>
        </p:nvSpPr>
        <p:spPr>
          <a:xfrm>
            <a:off x="6016441" y="2837571"/>
            <a:ext cx="371475" cy="24706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p:cNvPicPr>
            <a:picLocks noChangeAspect="1"/>
          </p:cNvPicPr>
          <p:nvPr/>
        </p:nvPicPr>
        <p:blipFill>
          <a:blip r:embed="rId5"/>
          <a:stretch>
            <a:fillRect/>
          </a:stretch>
        </p:blipFill>
        <p:spPr>
          <a:xfrm>
            <a:off x="6500112" y="3704053"/>
            <a:ext cx="5493544" cy="2893893"/>
          </a:xfrm>
          <a:prstGeom prst="rect">
            <a:avLst/>
          </a:prstGeom>
        </p:spPr>
      </p:pic>
      <p:sp>
        <p:nvSpPr>
          <p:cNvPr id="11" name="矩形 10"/>
          <p:cNvSpPr/>
          <p:nvPr/>
        </p:nvSpPr>
        <p:spPr>
          <a:xfrm>
            <a:off x="3844303" y="2837571"/>
            <a:ext cx="1905138" cy="3952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54957" y="3506410"/>
            <a:ext cx="1905138" cy="3952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843983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59</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314325" y="244300"/>
            <a:ext cx="2933700" cy="6112052"/>
          </a:xfrm>
          <a:prstGeom prst="rect">
            <a:avLst/>
          </a:prstGeom>
          <a:ln>
            <a:solidFill>
              <a:schemeClr val="tx1"/>
            </a:solidFill>
          </a:ln>
        </p:spPr>
      </p:pic>
      <p:pic>
        <p:nvPicPr>
          <p:cNvPr id="6" name="圖片 5"/>
          <p:cNvPicPr>
            <a:picLocks noChangeAspect="1"/>
          </p:cNvPicPr>
          <p:nvPr/>
        </p:nvPicPr>
        <p:blipFill rotWithShape="1">
          <a:blip r:embed="rId3"/>
          <a:srcRect r="29812"/>
          <a:stretch/>
        </p:blipFill>
        <p:spPr>
          <a:xfrm>
            <a:off x="3577303" y="244300"/>
            <a:ext cx="2477902" cy="6124754"/>
          </a:xfrm>
          <a:prstGeom prst="rect">
            <a:avLst/>
          </a:prstGeom>
          <a:ln w="28575">
            <a:solidFill>
              <a:schemeClr val="tx1"/>
            </a:solidFill>
          </a:ln>
        </p:spPr>
      </p:pic>
      <p:sp>
        <p:nvSpPr>
          <p:cNvPr id="7" name="向右箭號 6"/>
          <p:cNvSpPr/>
          <p:nvPr/>
        </p:nvSpPr>
        <p:spPr>
          <a:xfrm>
            <a:off x="3058854" y="3580521"/>
            <a:ext cx="371475" cy="24706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9" name="向右箭號 8"/>
          <p:cNvSpPr/>
          <p:nvPr/>
        </p:nvSpPr>
        <p:spPr>
          <a:xfrm>
            <a:off x="5870814" y="3913896"/>
            <a:ext cx="371475" cy="24706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 name="文字方塊 1"/>
          <p:cNvSpPr txBox="1"/>
          <p:nvPr/>
        </p:nvSpPr>
        <p:spPr>
          <a:xfrm>
            <a:off x="6384482" y="244300"/>
            <a:ext cx="5673405" cy="6124754"/>
          </a:xfrm>
          <a:prstGeom prst="rect">
            <a:avLst/>
          </a:prstGeom>
          <a:solidFill>
            <a:schemeClr val="accent4">
              <a:lumMod val="20000"/>
              <a:lumOff val="80000"/>
            </a:schemeClr>
          </a:solidFill>
        </p:spPr>
        <p:txBody>
          <a:bodyPr wrap="square" rtlCol="0">
            <a:spAutoFit/>
          </a:bodyPr>
          <a:lstStyle/>
          <a:p>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溫室設計規範比較</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雙坡屋面為例：英國外風壓係數僅針對</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度</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-26</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度的屋頂進行討論，但係數會隨著高度及跨距變化；中國風壓係數適用所有角度的屋頂，但不會隨高度及跨距變化。</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中國規範討論較多種類的屋面。</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局部風壓係數中國僅粗略訂定為</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；英國較詳細。</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4.</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中國僅討論外風壓係數，沒有訂定內風壓係數；英國有訂定內風壓係數。</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日本規範在風壓係數的制定上，較為簡易，僅在斜屋面的第一迎風面為變數</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(1.3sinθ-0.5)</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，其餘皆為定值。</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6.</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日本規範僅針對</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0</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度風進行討論，並未如其他國家規範討論</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90</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度風。</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7.</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日本在局部風壓係數制定與中國類似，但中國之局部風壓範圍取至距離邊緣</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2m</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處，而日本的範圍取</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0.1</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倍長度，最多不超過</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3m</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     </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8.</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日本規範僅討論外風壓係數，並未討論內風壓係數。</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9.</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美國溫室手冊針對風載重的部分僅簡單敘述，其餘需參閱建築規範</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(IBC 2000</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ASCE 7)</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的載重配置，而規範內容相當多且複雜，有好幾個章節均在敘述風載重的算法</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(ASCE 7-16  P245-P388)</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美國</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ASCE 7 </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規範中，關於風壓係數，只針對單棟建築進行討論，並未提及連棟建築。</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美國</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ASCE 7</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計算風壓的方式分為好幾種，各個算法的風壓係數也不盡相同。</a:t>
            </a:r>
          </a:p>
        </p:txBody>
      </p:sp>
      <p:sp>
        <p:nvSpPr>
          <p:cNvPr id="8" name="矩形 7"/>
          <p:cNvSpPr/>
          <p:nvPr/>
        </p:nvSpPr>
        <p:spPr>
          <a:xfrm>
            <a:off x="3863685" y="3839785"/>
            <a:ext cx="1905138" cy="3952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461415" y="3518610"/>
            <a:ext cx="1905138" cy="3952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567914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a:t>
            </a:fld>
            <a:endParaRPr lang="zh-TW" altLang="en-US" dirty="0">
              <a:solidFill>
                <a:prstClr val="black">
                  <a:tint val="75000"/>
                </a:prstClr>
              </a:solidFill>
            </a:endParaRPr>
          </a:p>
        </p:txBody>
      </p:sp>
      <p:sp>
        <p:nvSpPr>
          <p:cNvPr id="5" name="矩形 4"/>
          <p:cNvSpPr/>
          <p:nvPr/>
        </p:nvSpPr>
        <p:spPr>
          <a:xfrm>
            <a:off x="352425" y="354709"/>
            <a:ext cx="11001375" cy="6223820"/>
          </a:xfrm>
          <a:prstGeom prst="rect">
            <a:avLst/>
          </a:prstGeom>
        </p:spPr>
        <p:txBody>
          <a:bodyPr wrap="square">
            <a:spAutoFit/>
          </a:bodyPr>
          <a:lstStyle/>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技術蒐集整合</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u="sng"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國外溫室設計規範 </a:t>
            </a:r>
            <a:endParaRPr lang="en-US" altLang="zh-TW" sz="2400" u="sng"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包含</a:t>
            </a:r>
            <a:r>
              <a:rPr lang="zh-TW" altLang="en-US"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日本、歐盟、美國、中國</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等國之農業溫室技術規範。</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u="sng"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國內溫室設計參考圖樣、設計手冊及專書 </a:t>
            </a:r>
            <a:endParaRPr lang="en-US" altLang="zh-TW" sz="2400" u="sng"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溫室標準設計圖樣</a:t>
            </a:r>
            <a:r>
              <a:rPr lang="en-US" altLang="zh-TW"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6</a:t>
            </a:r>
            <a:r>
              <a:rPr lang="zh-TW" altLang="en-US"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式</a:t>
            </a:r>
            <a:r>
              <a:rPr lang="en-US" altLang="zh-TW"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(97</a:t>
            </a:r>
            <a:r>
              <a:rPr lang="zh-TW" altLang="en-US"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a:t>
            </a:r>
          </a:p>
          <a:p>
            <a:pPr marL="269875" indent="635">
              <a:lnSpc>
                <a:spcPts val="3000"/>
              </a:lnSpc>
            </a:pPr>
            <a:r>
              <a:rPr lang="en-US" altLang="zh-TW"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溫室標準設計圖樣</a:t>
            </a:r>
            <a:r>
              <a:rPr lang="en-US" altLang="zh-TW"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6+3</a:t>
            </a:r>
            <a:r>
              <a:rPr lang="zh-TW" altLang="en-US"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式</a:t>
            </a:r>
            <a:r>
              <a:rPr lang="en-US" altLang="zh-TW"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(107</a:t>
            </a:r>
            <a:r>
              <a:rPr lang="zh-TW" altLang="en-US"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a:t>
            </a:r>
          </a:p>
          <a:p>
            <a:pPr marL="269875" indent="635">
              <a:lnSpc>
                <a:spcPts val="3000"/>
              </a:lnSpc>
            </a:pPr>
            <a:r>
              <a:rPr lang="en-US" altLang="zh-TW"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溫室安全構造手冊</a:t>
            </a:r>
            <a:r>
              <a:rPr lang="en-US" altLang="zh-TW"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(109</a:t>
            </a:r>
            <a:r>
              <a:rPr lang="zh-TW" altLang="en-US"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a:t>
            </a:r>
          </a:p>
          <a:p>
            <a:pPr marL="269875" indent="635">
              <a:lnSpc>
                <a:spcPts val="3000"/>
              </a:lnSpc>
            </a:pPr>
            <a:r>
              <a:rPr lang="zh-TW" altLang="en-US"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熱帶亞熱帶溫室設計理論與應用專書</a:t>
            </a:r>
            <a:r>
              <a:rPr lang="en-US" altLang="zh-TW"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(109</a:t>
            </a:r>
            <a:r>
              <a:rPr lang="zh-TW" altLang="en-US"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溫室應用設計技術知識</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1"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溫室資材技術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國際農業設施展覽會</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、國內外溫室資材公司</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溫室工程業界經驗技術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台灣農業設施協會</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、國內外溫室公司</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溫室破損分析與農民使用經驗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農業設施技術服務團</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669069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60</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328820" y="171450"/>
            <a:ext cx="2740827" cy="6273802"/>
          </a:xfrm>
          <a:prstGeom prst="rect">
            <a:avLst/>
          </a:prstGeom>
          <a:ln>
            <a:solidFill>
              <a:schemeClr val="tx1"/>
            </a:solidFill>
          </a:ln>
        </p:spPr>
      </p:pic>
      <p:pic>
        <p:nvPicPr>
          <p:cNvPr id="6" name="圖片 5"/>
          <p:cNvPicPr>
            <a:picLocks noChangeAspect="1"/>
          </p:cNvPicPr>
          <p:nvPr/>
        </p:nvPicPr>
        <p:blipFill>
          <a:blip r:embed="rId3"/>
          <a:stretch>
            <a:fillRect/>
          </a:stretch>
        </p:blipFill>
        <p:spPr>
          <a:xfrm>
            <a:off x="7834856" y="171449"/>
            <a:ext cx="3271294" cy="6550027"/>
          </a:xfrm>
          <a:prstGeom prst="rect">
            <a:avLst/>
          </a:prstGeom>
          <a:ln>
            <a:solidFill>
              <a:schemeClr val="tx1"/>
            </a:solidFill>
          </a:ln>
        </p:spPr>
      </p:pic>
      <p:pic>
        <p:nvPicPr>
          <p:cNvPr id="7" name="圖片 6"/>
          <p:cNvPicPr>
            <a:picLocks noChangeAspect="1"/>
          </p:cNvPicPr>
          <p:nvPr/>
        </p:nvPicPr>
        <p:blipFill>
          <a:blip r:embed="rId4"/>
          <a:stretch>
            <a:fillRect/>
          </a:stretch>
        </p:blipFill>
        <p:spPr>
          <a:xfrm>
            <a:off x="4157063" y="171450"/>
            <a:ext cx="2672361" cy="6591301"/>
          </a:xfrm>
          <a:prstGeom prst="rect">
            <a:avLst/>
          </a:prstGeom>
          <a:ln w="28575">
            <a:solidFill>
              <a:schemeClr val="tx1"/>
            </a:solidFill>
          </a:ln>
        </p:spPr>
      </p:pic>
      <p:sp>
        <p:nvSpPr>
          <p:cNvPr id="8" name="向右箭號 7"/>
          <p:cNvSpPr/>
          <p:nvPr/>
        </p:nvSpPr>
        <p:spPr>
          <a:xfrm>
            <a:off x="3231471" y="1581150"/>
            <a:ext cx="523875" cy="3905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a:off x="6934199" y="2495550"/>
            <a:ext cx="523875" cy="3905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412799" y="1581150"/>
            <a:ext cx="2656848" cy="3952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4419779" y="2566989"/>
            <a:ext cx="1905138" cy="2428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421637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61</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7773813" y="0"/>
            <a:ext cx="3711793" cy="6858000"/>
          </a:xfrm>
          <a:prstGeom prst="rect">
            <a:avLst/>
          </a:prstGeom>
          <a:ln>
            <a:solidFill>
              <a:schemeClr val="tx1"/>
            </a:solidFill>
          </a:ln>
        </p:spPr>
      </p:pic>
      <p:pic>
        <p:nvPicPr>
          <p:cNvPr id="6" name="圖片 5"/>
          <p:cNvPicPr>
            <a:picLocks noChangeAspect="1"/>
          </p:cNvPicPr>
          <p:nvPr/>
        </p:nvPicPr>
        <p:blipFill rotWithShape="1">
          <a:blip r:embed="rId3"/>
          <a:srcRect t="10872" r="37341"/>
          <a:stretch/>
        </p:blipFill>
        <p:spPr>
          <a:xfrm>
            <a:off x="3919537" y="701680"/>
            <a:ext cx="3854276" cy="5022846"/>
          </a:xfrm>
          <a:prstGeom prst="rect">
            <a:avLst/>
          </a:prstGeom>
          <a:ln>
            <a:solidFill>
              <a:schemeClr val="tx1"/>
            </a:solidFill>
          </a:ln>
        </p:spPr>
      </p:pic>
      <p:pic>
        <p:nvPicPr>
          <p:cNvPr id="7" name="圖片 6"/>
          <p:cNvPicPr>
            <a:picLocks noChangeAspect="1"/>
          </p:cNvPicPr>
          <p:nvPr/>
        </p:nvPicPr>
        <p:blipFill>
          <a:blip r:embed="rId4"/>
          <a:stretch>
            <a:fillRect/>
          </a:stretch>
        </p:blipFill>
        <p:spPr>
          <a:xfrm>
            <a:off x="377651" y="260352"/>
            <a:ext cx="2867025" cy="6096000"/>
          </a:xfrm>
          <a:prstGeom prst="rect">
            <a:avLst/>
          </a:prstGeom>
        </p:spPr>
      </p:pic>
      <p:sp>
        <p:nvSpPr>
          <p:cNvPr id="8" name="向右箭號 7"/>
          <p:cNvSpPr/>
          <p:nvPr/>
        </p:nvSpPr>
        <p:spPr>
          <a:xfrm>
            <a:off x="3376482" y="4837114"/>
            <a:ext cx="411249" cy="37147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投影片編號版面配置區 3">
            <a:extLst>
              <a:ext uri="{FF2B5EF4-FFF2-40B4-BE49-F238E27FC236}">
                <a16:creationId xmlns:a16="http://schemas.microsoft.com/office/drawing/2014/main" xmlns="" id="{3A75694E-AB25-43A0-BB3B-47439DA0154D}"/>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61</a:t>
            </a:fld>
            <a:endParaRPr lang="zh-TW" altLang="en-US" dirty="0">
              <a:solidFill>
                <a:prstClr val="black">
                  <a:tint val="75000"/>
                </a:prstClr>
              </a:solidFill>
            </a:endParaRPr>
          </a:p>
        </p:txBody>
      </p:sp>
      <p:sp>
        <p:nvSpPr>
          <p:cNvPr id="10" name="矩形 9"/>
          <p:cNvSpPr/>
          <p:nvPr/>
        </p:nvSpPr>
        <p:spPr>
          <a:xfrm>
            <a:off x="590412" y="4837114"/>
            <a:ext cx="2438538" cy="2682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3379950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62</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3819525" y="188697"/>
            <a:ext cx="7372349" cy="4561102"/>
          </a:xfrm>
          <a:prstGeom prst="rect">
            <a:avLst/>
          </a:prstGeom>
          <a:ln>
            <a:solidFill>
              <a:schemeClr val="tx1"/>
            </a:solidFill>
          </a:ln>
        </p:spPr>
      </p:pic>
      <p:pic>
        <p:nvPicPr>
          <p:cNvPr id="6" name="圖片 5"/>
          <p:cNvPicPr>
            <a:picLocks noChangeAspect="1"/>
          </p:cNvPicPr>
          <p:nvPr/>
        </p:nvPicPr>
        <p:blipFill>
          <a:blip r:embed="rId3"/>
          <a:stretch>
            <a:fillRect/>
          </a:stretch>
        </p:blipFill>
        <p:spPr>
          <a:xfrm>
            <a:off x="247646" y="180976"/>
            <a:ext cx="2943225" cy="4568824"/>
          </a:xfrm>
          <a:prstGeom prst="rect">
            <a:avLst/>
          </a:prstGeom>
        </p:spPr>
      </p:pic>
      <p:pic>
        <p:nvPicPr>
          <p:cNvPr id="7" name="圖片 6"/>
          <p:cNvPicPr>
            <a:picLocks noChangeAspect="1"/>
          </p:cNvPicPr>
          <p:nvPr/>
        </p:nvPicPr>
        <p:blipFill>
          <a:blip r:embed="rId4"/>
          <a:stretch>
            <a:fillRect/>
          </a:stretch>
        </p:blipFill>
        <p:spPr>
          <a:xfrm>
            <a:off x="247646" y="4781551"/>
            <a:ext cx="4610100" cy="1939926"/>
          </a:xfrm>
          <a:prstGeom prst="rect">
            <a:avLst/>
          </a:prstGeom>
        </p:spPr>
      </p:pic>
      <p:sp>
        <p:nvSpPr>
          <p:cNvPr id="8" name="向右箭號 7"/>
          <p:cNvSpPr/>
          <p:nvPr/>
        </p:nvSpPr>
        <p:spPr>
          <a:xfrm>
            <a:off x="2995608" y="3333750"/>
            <a:ext cx="390525" cy="29527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a:blip r:embed="rId5"/>
          <a:stretch>
            <a:fillRect/>
          </a:stretch>
        </p:blipFill>
        <p:spPr>
          <a:xfrm>
            <a:off x="4953000" y="4848225"/>
            <a:ext cx="6515100" cy="2009775"/>
          </a:xfrm>
          <a:prstGeom prst="rect">
            <a:avLst/>
          </a:prstGeom>
        </p:spPr>
      </p:pic>
      <p:sp>
        <p:nvSpPr>
          <p:cNvPr id="10" name="投影片編號版面配置區 3">
            <a:extLst>
              <a:ext uri="{FF2B5EF4-FFF2-40B4-BE49-F238E27FC236}">
                <a16:creationId xmlns:a16="http://schemas.microsoft.com/office/drawing/2014/main" xmlns="" id="{C8AEF6B5-42BE-4D7D-9D11-E6CDB5999E2E}"/>
              </a:ext>
            </a:extLst>
          </p:cNvPr>
          <p:cNvSpPr txBox="1">
            <a:spLocks/>
          </p:cNvSpPr>
          <p:nvPr/>
        </p:nvSpPr>
        <p:spPr>
          <a:xfrm>
            <a:off x="8842248"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62</a:t>
            </a:fld>
            <a:endParaRPr lang="zh-TW" altLang="en-US" dirty="0">
              <a:solidFill>
                <a:prstClr val="black">
                  <a:tint val="75000"/>
                </a:prstClr>
              </a:solidFill>
            </a:endParaRPr>
          </a:p>
        </p:txBody>
      </p:sp>
      <p:sp>
        <p:nvSpPr>
          <p:cNvPr id="11" name="矩形 10"/>
          <p:cNvSpPr/>
          <p:nvPr/>
        </p:nvSpPr>
        <p:spPr>
          <a:xfrm>
            <a:off x="766689" y="3283744"/>
            <a:ext cx="1905138" cy="3452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196784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63</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347662" y="233364"/>
            <a:ext cx="2809875" cy="6305550"/>
          </a:xfrm>
          <a:prstGeom prst="rect">
            <a:avLst/>
          </a:prstGeom>
          <a:ln>
            <a:solidFill>
              <a:schemeClr val="tx1"/>
            </a:solidFill>
          </a:ln>
        </p:spPr>
      </p:pic>
      <p:pic>
        <p:nvPicPr>
          <p:cNvPr id="6" name="圖片 5"/>
          <p:cNvPicPr>
            <a:picLocks noChangeAspect="1"/>
          </p:cNvPicPr>
          <p:nvPr/>
        </p:nvPicPr>
        <p:blipFill>
          <a:blip r:embed="rId3"/>
          <a:stretch>
            <a:fillRect/>
          </a:stretch>
        </p:blipFill>
        <p:spPr>
          <a:xfrm>
            <a:off x="3723968" y="233364"/>
            <a:ext cx="1914832" cy="6396155"/>
          </a:xfrm>
          <a:prstGeom prst="rect">
            <a:avLst/>
          </a:prstGeom>
          <a:ln>
            <a:solidFill>
              <a:schemeClr val="tx1"/>
            </a:solidFill>
          </a:ln>
        </p:spPr>
      </p:pic>
      <p:sp>
        <p:nvSpPr>
          <p:cNvPr id="7" name="向右箭號 6"/>
          <p:cNvSpPr/>
          <p:nvPr/>
        </p:nvSpPr>
        <p:spPr>
          <a:xfrm>
            <a:off x="3245490" y="4248150"/>
            <a:ext cx="390525" cy="29527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4"/>
          <a:stretch>
            <a:fillRect/>
          </a:stretch>
        </p:blipFill>
        <p:spPr>
          <a:xfrm>
            <a:off x="5858700" y="3956168"/>
            <a:ext cx="6237229" cy="2673351"/>
          </a:xfrm>
          <a:prstGeom prst="rect">
            <a:avLst/>
          </a:prstGeom>
        </p:spPr>
      </p:pic>
      <p:pic>
        <p:nvPicPr>
          <p:cNvPr id="9" name="圖片 8"/>
          <p:cNvPicPr>
            <a:picLocks noChangeAspect="1"/>
          </p:cNvPicPr>
          <p:nvPr/>
        </p:nvPicPr>
        <p:blipFill>
          <a:blip r:embed="rId5"/>
          <a:stretch>
            <a:fillRect/>
          </a:stretch>
        </p:blipFill>
        <p:spPr>
          <a:xfrm>
            <a:off x="8977315" y="1592018"/>
            <a:ext cx="3098740" cy="2436221"/>
          </a:xfrm>
          <a:prstGeom prst="rect">
            <a:avLst/>
          </a:prstGeom>
        </p:spPr>
      </p:pic>
      <p:pic>
        <p:nvPicPr>
          <p:cNvPr id="10" name="圖片 9"/>
          <p:cNvPicPr>
            <a:picLocks noChangeAspect="1"/>
          </p:cNvPicPr>
          <p:nvPr/>
        </p:nvPicPr>
        <p:blipFill>
          <a:blip r:embed="rId6"/>
          <a:stretch>
            <a:fillRect/>
          </a:stretch>
        </p:blipFill>
        <p:spPr>
          <a:xfrm>
            <a:off x="5838826" y="1609724"/>
            <a:ext cx="3118615" cy="2382479"/>
          </a:xfrm>
          <a:prstGeom prst="rect">
            <a:avLst/>
          </a:prstGeom>
        </p:spPr>
      </p:pic>
      <p:pic>
        <p:nvPicPr>
          <p:cNvPr id="11" name="圖片 10"/>
          <p:cNvPicPr>
            <a:picLocks noChangeAspect="1"/>
          </p:cNvPicPr>
          <p:nvPr/>
        </p:nvPicPr>
        <p:blipFill>
          <a:blip r:embed="rId7"/>
          <a:stretch>
            <a:fillRect/>
          </a:stretch>
        </p:blipFill>
        <p:spPr>
          <a:xfrm>
            <a:off x="5858701" y="0"/>
            <a:ext cx="3685348" cy="1592019"/>
          </a:xfrm>
          <a:prstGeom prst="rect">
            <a:avLst/>
          </a:prstGeom>
        </p:spPr>
      </p:pic>
      <p:pic>
        <p:nvPicPr>
          <p:cNvPr id="12" name="圖片 11"/>
          <p:cNvPicPr>
            <a:picLocks noChangeAspect="1"/>
          </p:cNvPicPr>
          <p:nvPr/>
        </p:nvPicPr>
        <p:blipFill>
          <a:blip r:embed="rId8"/>
          <a:stretch>
            <a:fillRect/>
          </a:stretch>
        </p:blipFill>
        <p:spPr>
          <a:xfrm>
            <a:off x="9544049" y="16347"/>
            <a:ext cx="2532005" cy="1611709"/>
          </a:xfrm>
          <a:prstGeom prst="rect">
            <a:avLst/>
          </a:prstGeom>
        </p:spPr>
      </p:pic>
      <p:sp>
        <p:nvSpPr>
          <p:cNvPr id="13" name="投影片編號版面配置區 3">
            <a:extLst>
              <a:ext uri="{FF2B5EF4-FFF2-40B4-BE49-F238E27FC236}">
                <a16:creationId xmlns:a16="http://schemas.microsoft.com/office/drawing/2014/main" xmlns="" id="{1743AE4B-4E55-4E2C-8D38-8107B84962C7}"/>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63</a:t>
            </a:fld>
            <a:endParaRPr lang="zh-TW" altLang="en-US" dirty="0">
              <a:solidFill>
                <a:prstClr val="black">
                  <a:tint val="75000"/>
                </a:prstClr>
              </a:solidFill>
            </a:endParaRPr>
          </a:p>
        </p:txBody>
      </p:sp>
      <p:sp>
        <p:nvSpPr>
          <p:cNvPr id="14" name="矩形 13"/>
          <p:cNvSpPr/>
          <p:nvPr/>
        </p:nvSpPr>
        <p:spPr>
          <a:xfrm>
            <a:off x="420349" y="4198144"/>
            <a:ext cx="2605239" cy="3952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3723967" y="5292843"/>
            <a:ext cx="1914833" cy="2507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702832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64</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260382" y="266700"/>
            <a:ext cx="1950025" cy="6343650"/>
          </a:xfrm>
          <a:prstGeom prst="rect">
            <a:avLst/>
          </a:prstGeom>
          <a:ln>
            <a:solidFill>
              <a:schemeClr val="tx1"/>
            </a:solidFill>
          </a:ln>
        </p:spPr>
      </p:pic>
      <p:pic>
        <p:nvPicPr>
          <p:cNvPr id="6" name="圖片 5"/>
          <p:cNvPicPr>
            <a:picLocks noChangeAspect="1"/>
          </p:cNvPicPr>
          <p:nvPr/>
        </p:nvPicPr>
        <p:blipFill>
          <a:blip r:embed="rId3"/>
          <a:stretch>
            <a:fillRect/>
          </a:stretch>
        </p:blipFill>
        <p:spPr>
          <a:xfrm>
            <a:off x="2619679" y="1362075"/>
            <a:ext cx="2264180" cy="5072062"/>
          </a:xfrm>
          <a:prstGeom prst="rect">
            <a:avLst/>
          </a:prstGeom>
        </p:spPr>
      </p:pic>
      <p:sp>
        <p:nvSpPr>
          <p:cNvPr id="7" name="向右箭號 6"/>
          <p:cNvSpPr/>
          <p:nvPr/>
        </p:nvSpPr>
        <p:spPr>
          <a:xfrm>
            <a:off x="2111153" y="5277644"/>
            <a:ext cx="275314" cy="25638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4"/>
          <a:stretch>
            <a:fillRect/>
          </a:stretch>
        </p:blipFill>
        <p:spPr>
          <a:xfrm>
            <a:off x="4946562" y="3624262"/>
            <a:ext cx="6778107" cy="2809875"/>
          </a:xfrm>
          <a:prstGeom prst="rect">
            <a:avLst/>
          </a:prstGeom>
        </p:spPr>
      </p:pic>
      <p:pic>
        <p:nvPicPr>
          <p:cNvPr id="9" name="圖片 8"/>
          <p:cNvPicPr>
            <a:picLocks noChangeAspect="1"/>
          </p:cNvPicPr>
          <p:nvPr/>
        </p:nvPicPr>
        <p:blipFill>
          <a:blip r:embed="rId5"/>
          <a:stretch>
            <a:fillRect/>
          </a:stretch>
        </p:blipFill>
        <p:spPr>
          <a:xfrm>
            <a:off x="4946562" y="1362074"/>
            <a:ext cx="6778107" cy="2262187"/>
          </a:xfrm>
          <a:prstGeom prst="rect">
            <a:avLst/>
          </a:prstGeom>
        </p:spPr>
      </p:pic>
      <p:sp>
        <p:nvSpPr>
          <p:cNvPr id="10" name="矩形 9"/>
          <p:cNvSpPr/>
          <p:nvPr/>
        </p:nvSpPr>
        <p:spPr>
          <a:xfrm>
            <a:off x="260382" y="5208191"/>
            <a:ext cx="1850771" cy="3952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74614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65</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6019800" y="2378077"/>
            <a:ext cx="4362450" cy="4343400"/>
          </a:xfrm>
          <a:prstGeom prst="rect">
            <a:avLst/>
          </a:prstGeom>
          <a:ln>
            <a:solidFill>
              <a:schemeClr val="tx1"/>
            </a:solidFill>
          </a:ln>
        </p:spPr>
      </p:pic>
      <p:pic>
        <p:nvPicPr>
          <p:cNvPr id="6" name="圖片 5"/>
          <p:cNvPicPr>
            <a:picLocks noChangeAspect="1"/>
          </p:cNvPicPr>
          <p:nvPr/>
        </p:nvPicPr>
        <p:blipFill>
          <a:blip r:embed="rId3"/>
          <a:stretch>
            <a:fillRect/>
          </a:stretch>
        </p:blipFill>
        <p:spPr>
          <a:xfrm>
            <a:off x="10382250" y="2378077"/>
            <a:ext cx="1503493" cy="4343400"/>
          </a:xfrm>
          <a:prstGeom prst="rect">
            <a:avLst/>
          </a:prstGeom>
          <a:ln>
            <a:solidFill>
              <a:schemeClr val="tx1"/>
            </a:solidFill>
          </a:ln>
        </p:spPr>
      </p:pic>
      <p:pic>
        <p:nvPicPr>
          <p:cNvPr id="7" name="圖片 6"/>
          <p:cNvPicPr>
            <a:picLocks noChangeAspect="1"/>
          </p:cNvPicPr>
          <p:nvPr/>
        </p:nvPicPr>
        <p:blipFill rotWithShape="1">
          <a:blip r:embed="rId4"/>
          <a:srcRect r="12933"/>
          <a:stretch/>
        </p:blipFill>
        <p:spPr>
          <a:xfrm>
            <a:off x="3351343" y="2378077"/>
            <a:ext cx="2628900" cy="4343400"/>
          </a:xfrm>
          <a:prstGeom prst="rect">
            <a:avLst/>
          </a:prstGeom>
          <a:ln>
            <a:solidFill>
              <a:schemeClr val="tx1"/>
            </a:solidFill>
          </a:ln>
        </p:spPr>
      </p:pic>
      <p:pic>
        <p:nvPicPr>
          <p:cNvPr id="8" name="圖片 7"/>
          <p:cNvPicPr>
            <a:picLocks noChangeAspect="1"/>
          </p:cNvPicPr>
          <p:nvPr/>
        </p:nvPicPr>
        <p:blipFill rotWithShape="1">
          <a:blip r:embed="rId5"/>
          <a:srcRect r="10251"/>
          <a:stretch/>
        </p:blipFill>
        <p:spPr>
          <a:xfrm>
            <a:off x="3351343" y="342523"/>
            <a:ext cx="8534400" cy="1744664"/>
          </a:xfrm>
          <a:prstGeom prst="rect">
            <a:avLst/>
          </a:prstGeom>
          <a:ln>
            <a:solidFill>
              <a:schemeClr val="tx1"/>
            </a:solidFill>
          </a:ln>
        </p:spPr>
      </p:pic>
      <p:sp>
        <p:nvSpPr>
          <p:cNvPr id="9" name="矩形 8"/>
          <p:cNvSpPr/>
          <p:nvPr/>
        </p:nvSpPr>
        <p:spPr>
          <a:xfrm>
            <a:off x="3351343" y="-2763"/>
            <a:ext cx="896807" cy="3321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材質</a:t>
            </a:r>
          </a:p>
        </p:txBody>
      </p:sp>
      <p:sp>
        <p:nvSpPr>
          <p:cNvPr id="10" name="矩形 9"/>
          <p:cNvSpPr/>
          <p:nvPr/>
        </p:nvSpPr>
        <p:spPr>
          <a:xfrm>
            <a:off x="3351344" y="2087187"/>
            <a:ext cx="896806" cy="3194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形狀</a:t>
            </a:r>
          </a:p>
        </p:txBody>
      </p:sp>
      <p:sp>
        <p:nvSpPr>
          <p:cNvPr id="11" name="矩形 10"/>
          <p:cNvSpPr/>
          <p:nvPr/>
        </p:nvSpPr>
        <p:spPr>
          <a:xfrm>
            <a:off x="10382250" y="2055025"/>
            <a:ext cx="1503493" cy="32305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性質機能</a:t>
            </a:r>
          </a:p>
        </p:txBody>
      </p:sp>
      <p:sp>
        <p:nvSpPr>
          <p:cNvPr id="12" name="矩形 11"/>
          <p:cNvSpPr/>
          <p:nvPr/>
        </p:nvSpPr>
        <p:spPr>
          <a:xfrm>
            <a:off x="5980243" y="2087187"/>
            <a:ext cx="1173032" cy="2908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表面形貌</a:t>
            </a:r>
          </a:p>
        </p:txBody>
      </p:sp>
      <p:pic>
        <p:nvPicPr>
          <p:cNvPr id="13" name="圖片 12"/>
          <p:cNvPicPr>
            <a:picLocks noChangeAspect="1"/>
          </p:cNvPicPr>
          <p:nvPr/>
        </p:nvPicPr>
        <p:blipFill>
          <a:blip r:embed="rId6"/>
          <a:stretch>
            <a:fillRect/>
          </a:stretch>
        </p:blipFill>
        <p:spPr>
          <a:xfrm>
            <a:off x="776025" y="365127"/>
            <a:ext cx="1922614" cy="6392066"/>
          </a:xfrm>
          <a:prstGeom prst="rect">
            <a:avLst/>
          </a:prstGeom>
          <a:ln>
            <a:solidFill>
              <a:schemeClr val="tx1"/>
            </a:solidFill>
          </a:ln>
        </p:spPr>
      </p:pic>
      <p:sp>
        <p:nvSpPr>
          <p:cNvPr id="14" name="向右箭號 13"/>
          <p:cNvSpPr/>
          <p:nvPr/>
        </p:nvSpPr>
        <p:spPr>
          <a:xfrm>
            <a:off x="2623157" y="3067844"/>
            <a:ext cx="275314" cy="25638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投影片編號版面配置區 3">
            <a:extLst>
              <a:ext uri="{FF2B5EF4-FFF2-40B4-BE49-F238E27FC236}">
                <a16:creationId xmlns:a16="http://schemas.microsoft.com/office/drawing/2014/main" xmlns="" id="{4E291305-6656-452A-A82A-43018307BECB}"/>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65</a:t>
            </a:fld>
            <a:endParaRPr lang="zh-TW" altLang="en-US" dirty="0">
              <a:solidFill>
                <a:prstClr val="black">
                  <a:tint val="75000"/>
                </a:prstClr>
              </a:solidFill>
            </a:endParaRPr>
          </a:p>
        </p:txBody>
      </p:sp>
      <p:sp>
        <p:nvSpPr>
          <p:cNvPr id="16" name="矩形 15"/>
          <p:cNvSpPr/>
          <p:nvPr/>
        </p:nvSpPr>
        <p:spPr>
          <a:xfrm>
            <a:off x="776024" y="2998391"/>
            <a:ext cx="1829215" cy="3952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598405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66</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7247532" y="76200"/>
            <a:ext cx="4849218" cy="3086100"/>
          </a:xfrm>
          <a:prstGeom prst="rect">
            <a:avLst/>
          </a:prstGeom>
        </p:spPr>
      </p:pic>
      <p:pic>
        <p:nvPicPr>
          <p:cNvPr id="6" name="圖片 5"/>
          <p:cNvPicPr>
            <a:picLocks noChangeAspect="1"/>
          </p:cNvPicPr>
          <p:nvPr/>
        </p:nvPicPr>
        <p:blipFill>
          <a:blip r:embed="rId3"/>
          <a:stretch>
            <a:fillRect/>
          </a:stretch>
        </p:blipFill>
        <p:spPr>
          <a:xfrm>
            <a:off x="7247532" y="3162301"/>
            <a:ext cx="4849218" cy="3629024"/>
          </a:xfrm>
          <a:prstGeom prst="rect">
            <a:avLst/>
          </a:prstGeom>
        </p:spPr>
      </p:pic>
      <p:pic>
        <p:nvPicPr>
          <p:cNvPr id="8" name="圖片 7"/>
          <p:cNvPicPr>
            <a:picLocks noChangeAspect="1"/>
          </p:cNvPicPr>
          <p:nvPr/>
        </p:nvPicPr>
        <p:blipFill>
          <a:blip r:embed="rId4"/>
          <a:stretch>
            <a:fillRect/>
          </a:stretch>
        </p:blipFill>
        <p:spPr>
          <a:xfrm>
            <a:off x="2064769" y="76200"/>
            <a:ext cx="5182763" cy="6715125"/>
          </a:xfrm>
          <a:prstGeom prst="rect">
            <a:avLst/>
          </a:prstGeom>
        </p:spPr>
      </p:pic>
      <p:pic>
        <p:nvPicPr>
          <p:cNvPr id="9" name="圖片 8"/>
          <p:cNvPicPr>
            <a:picLocks noChangeAspect="1"/>
          </p:cNvPicPr>
          <p:nvPr/>
        </p:nvPicPr>
        <p:blipFill>
          <a:blip r:embed="rId5"/>
          <a:stretch>
            <a:fillRect/>
          </a:stretch>
        </p:blipFill>
        <p:spPr>
          <a:xfrm>
            <a:off x="76201" y="76200"/>
            <a:ext cx="1809750" cy="6572250"/>
          </a:xfrm>
          <a:prstGeom prst="rect">
            <a:avLst/>
          </a:prstGeom>
          <a:ln>
            <a:solidFill>
              <a:schemeClr val="tx1"/>
            </a:solidFill>
          </a:ln>
        </p:spPr>
      </p:pic>
      <p:sp>
        <p:nvSpPr>
          <p:cNvPr id="10" name="向右箭號 9"/>
          <p:cNvSpPr/>
          <p:nvPr/>
        </p:nvSpPr>
        <p:spPr>
          <a:xfrm>
            <a:off x="1700046" y="5430044"/>
            <a:ext cx="275314" cy="25638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投影片編號版面配置區 3">
            <a:extLst>
              <a:ext uri="{FF2B5EF4-FFF2-40B4-BE49-F238E27FC236}">
                <a16:creationId xmlns:a16="http://schemas.microsoft.com/office/drawing/2014/main" xmlns="" id="{AA0A050A-6842-4900-A986-DBDDC41CCEAC}"/>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66</a:t>
            </a:fld>
            <a:endParaRPr lang="zh-TW" altLang="en-US" dirty="0">
              <a:solidFill>
                <a:prstClr val="black">
                  <a:tint val="75000"/>
                </a:prstClr>
              </a:solidFill>
            </a:endParaRPr>
          </a:p>
        </p:txBody>
      </p:sp>
      <p:sp>
        <p:nvSpPr>
          <p:cNvPr id="12" name="矩形 11"/>
          <p:cNvSpPr/>
          <p:nvPr/>
        </p:nvSpPr>
        <p:spPr>
          <a:xfrm>
            <a:off x="76202" y="5360591"/>
            <a:ext cx="1534436" cy="3258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177216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67</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1100137" y="133350"/>
            <a:ext cx="2619375" cy="6724650"/>
          </a:xfrm>
          <a:prstGeom prst="rect">
            <a:avLst/>
          </a:prstGeom>
        </p:spPr>
      </p:pic>
      <p:pic>
        <p:nvPicPr>
          <p:cNvPr id="6" name="圖片 5"/>
          <p:cNvPicPr>
            <a:picLocks noChangeAspect="1"/>
          </p:cNvPicPr>
          <p:nvPr/>
        </p:nvPicPr>
        <p:blipFill>
          <a:blip r:embed="rId3"/>
          <a:stretch>
            <a:fillRect/>
          </a:stretch>
        </p:blipFill>
        <p:spPr>
          <a:xfrm>
            <a:off x="3719512" y="160342"/>
            <a:ext cx="2609850" cy="6057900"/>
          </a:xfrm>
          <a:prstGeom prst="rect">
            <a:avLst/>
          </a:prstGeom>
        </p:spPr>
      </p:pic>
      <p:pic>
        <p:nvPicPr>
          <p:cNvPr id="7" name="圖片 6"/>
          <p:cNvPicPr>
            <a:picLocks noChangeAspect="1"/>
          </p:cNvPicPr>
          <p:nvPr/>
        </p:nvPicPr>
        <p:blipFill>
          <a:blip r:embed="rId4"/>
          <a:stretch>
            <a:fillRect/>
          </a:stretch>
        </p:blipFill>
        <p:spPr>
          <a:xfrm>
            <a:off x="9127330" y="160342"/>
            <a:ext cx="2800350" cy="2047875"/>
          </a:xfrm>
          <a:prstGeom prst="rect">
            <a:avLst/>
          </a:prstGeom>
        </p:spPr>
      </p:pic>
      <p:pic>
        <p:nvPicPr>
          <p:cNvPr id="8" name="圖片 7"/>
          <p:cNvPicPr>
            <a:picLocks noChangeAspect="1"/>
          </p:cNvPicPr>
          <p:nvPr/>
        </p:nvPicPr>
        <p:blipFill>
          <a:blip r:embed="rId5"/>
          <a:stretch>
            <a:fillRect/>
          </a:stretch>
        </p:blipFill>
        <p:spPr>
          <a:xfrm>
            <a:off x="6317455" y="160342"/>
            <a:ext cx="2809875" cy="6467475"/>
          </a:xfrm>
          <a:prstGeom prst="rect">
            <a:avLst/>
          </a:prstGeom>
        </p:spPr>
      </p:pic>
      <p:pic>
        <p:nvPicPr>
          <p:cNvPr id="9" name="圖片 8"/>
          <p:cNvPicPr>
            <a:picLocks noChangeAspect="1"/>
          </p:cNvPicPr>
          <p:nvPr/>
        </p:nvPicPr>
        <p:blipFill>
          <a:blip r:embed="rId6"/>
          <a:stretch>
            <a:fillRect/>
          </a:stretch>
        </p:blipFill>
        <p:spPr>
          <a:xfrm>
            <a:off x="9086848" y="2208217"/>
            <a:ext cx="2838450" cy="3295650"/>
          </a:xfrm>
          <a:prstGeom prst="rect">
            <a:avLst/>
          </a:prstGeom>
        </p:spPr>
      </p:pic>
      <p:sp>
        <p:nvSpPr>
          <p:cNvPr id="10" name="圓角矩形 9"/>
          <p:cNvSpPr/>
          <p:nvPr/>
        </p:nvSpPr>
        <p:spPr>
          <a:xfrm>
            <a:off x="69057" y="566738"/>
            <a:ext cx="1031080" cy="4873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搜尋</a:t>
            </a:r>
          </a:p>
        </p:txBody>
      </p:sp>
    </p:spTree>
    <p:extLst>
      <p:ext uri="{BB962C8B-B14F-4D97-AF65-F5344CB8AC3E}">
        <p14:creationId xmlns:p14="http://schemas.microsoft.com/office/powerpoint/2010/main" val="28533697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68</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324375" y="723900"/>
            <a:ext cx="11591400" cy="5705844"/>
          </a:xfrm>
          <a:prstGeom prst="rect">
            <a:avLst/>
          </a:prstGeom>
        </p:spPr>
      </p:pic>
      <p:sp>
        <p:nvSpPr>
          <p:cNvPr id="6" name="圓角矩形 5"/>
          <p:cNvSpPr/>
          <p:nvPr/>
        </p:nvSpPr>
        <p:spPr>
          <a:xfrm>
            <a:off x="838200" y="1270804"/>
            <a:ext cx="1031080" cy="4873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b="1" dirty="0">
                <a:latin typeface="標楷體" panose="03000509000000000000" pitchFamily="65" charset="-120"/>
                <a:ea typeface="標楷體" panose="03000509000000000000" pitchFamily="65" charset="-120"/>
              </a:rPr>
              <a:t>Q &amp; A</a:t>
            </a:r>
            <a:endParaRPr lang="zh-TW" altLang="en-US" b="1" dirty="0">
              <a:latin typeface="標楷體" panose="03000509000000000000" pitchFamily="65" charset="-120"/>
              <a:ea typeface="標楷體" panose="03000509000000000000" pitchFamily="65" charset="-120"/>
            </a:endParaRPr>
          </a:p>
        </p:txBody>
      </p:sp>
      <p:pic>
        <p:nvPicPr>
          <p:cNvPr id="7" name="圖片 6"/>
          <p:cNvPicPr>
            <a:picLocks noChangeAspect="1"/>
          </p:cNvPicPr>
          <p:nvPr/>
        </p:nvPicPr>
        <p:blipFill>
          <a:blip r:embed="rId3"/>
          <a:stretch>
            <a:fillRect/>
          </a:stretch>
        </p:blipFill>
        <p:spPr>
          <a:xfrm>
            <a:off x="8510589" y="3063827"/>
            <a:ext cx="3686174" cy="1509937"/>
          </a:xfrm>
          <a:prstGeom prst="rect">
            <a:avLst/>
          </a:prstGeom>
          <a:ln>
            <a:solidFill>
              <a:schemeClr val="tx1"/>
            </a:solidFill>
          </a:ln>
        </p:spPr>
      </p:pic>
      <p:pic>
        <p:nvPicPr>
          <p:cNvPr id="8" name="圖片 7"/>
          <p:cNvPicPr>
            <a:picLocks noChangeAspect="1"/>
          </p:cNvPicPr>
          <p:nvPr/>
        </p:nvPicPr>
        <p:blipFill>
          <a:blip r:embed="rId4"/>
          <a:stretch>
            <a:fillRect/>
          </a:stretch>
        </p:blipFill>
        <p:spPr>
          <a:xfrm>
            <a:off x="5724525" y="33061"/>
            <a:ext cx="6467475" cy="3026965"/>
          </a:xfrm>
          <a:prstGeom prst="rect">
            <a:avLst/>
          </a:prstGeom>
          <a:ln>
            <a:solidFill>
              <a:schemeClr val="tx1"/>
            </a:solidFill>
          </a:ln>
        </p:spPr>
      </p:pic>
      <p:pic>
        <p:nvPicPr>
          <p:cNvPr id="9" name="圖片 8"/>
          <p:cNvPicPr>
            <a:picLocks noChangeAspect="1"/>
          </p:cNvPicPr>
          <p:nvPr/>
        </p:nvPicPr>
        <p:blipFill>
          <a:blip r:embed="rId5"/>
          <a:stretch>
            <a:fillRect/>
          </a:stretch>
        </p:blipFill>
        <p:spPr>
          <a:xfrm>
            <a:off x="2857500" y="4610100"/>
            <a:ext cx="9334500" cy="2111378"/>
          </a:xfrm>
          <a:prstGeom prst="rect">
            <a:avLst/>
          </a:prstGeom>
        </p:spPr>
      </p:pic>
      <p:sp>
        <p:nvSpPr>
          <p:cNvPr id="10" name="投影片編號版面配置區 3">
            <a:extLst>
              <a:ext uri="{FF2B5EF4-FFF2-40B4-BE49-F238E27FC236}">
                <a16:creationId xmlns:a16="http://schemas.microsoft.com/office/drawing/2014/main" xmlns="" id="{11E7C96C-1E4B-4B7E-9138-378621863E90}"/>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68</a:t>
            </a:fld>
            <a:endParaRPr lang="zh-TW" altLang="en-US" dirty="0">
              <a:solidFill>
                <a:prstClr val="black">
                  <a:tint val="75000"/>
                </a:prstClr>
              </a:solidFill>
            </a:endParaRPr>
          </a:p>
        </p:txBody>
      </p:sp>
    </p:spTree>
    <p:extLst>
      <p:ext uri="{BB962C8B-B14F-4D97-AF65-F5344CB8AC3E}">
        <p14:creationId xmlns:p14="http://schemas.microsoft.com/office/powerpoint/2010/main" val="85232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69</a:t>
            </a:fld>
            <a:endParaRPr lang="zh-TW" altLang="en-US" dirty="0">
              <a:solidFill>
                <a:prstClr val="black">
                  <a:tint val="75000"/>
                </a:prstClr>
              </a:solidFill>
            </a:endParaRPr>
          </a:p>
        </p:txBody>
      </p:sp>
      <p:sp>
        <p:nvSpPr>
          <p:cNvPr id="5" name="矩形 4"/>
          <p:cNvSpPr/>
          <p:nvPr/>
        </p:nvSpPr>
        <p:spPr>
          <a:xfrm>
            <a:off x="171450" y="365127"/>
            <a:ext cx="11296650" cy="1400383"/>
          </a:xfrm>
          <a:prstGeom prst="rect">
            <a:avLst/>
          </a:prstGeom>
        </p:spPr>
        <p:txBody>
          <a:bodyPr wrap="square">
            <a:spAutoFit/>
          </a:bodyPr>
          <a:lstStyle/>
          <a:p>
            <a:pPr marL="269875" lvl="0" indent="635">
              <a:lnSpc>
                <a:spcPts val="3000"/>
              </a:lnSpc>
              <a:spcBef>
                <a:spcPts val="600"/>
              </a:spcBef>
            </a:pPr>
            <a:r>
              <a:rPr lang="en-US" altLang="zh-TW"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四</a:t>
            </a:r>
            <a:r>
              <a:rPr lang="en-US" altLang="zh-TW"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溫室構造技術專家系統之</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規劃設計，</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完成</a:t>
            </a:r>
            <a:r>
              <a:rPr lang="zh-TW" altLang="en-US" sz="2400" b="1" kern="0" dirty="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溫室構造設計專家知識系統規劃</a:t>
            </a:r>
            <a:r>
              <a:rPr lang="en-US" altLang="zh-TW" sz="2400" b="1" kern="0" dirty="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1" kern="0" dirty="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式</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p>
          <a:p>
            <a:pPr marL="269875" lvl="0" indent="635">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開發完成溫室構造設計專家知識系統之規劃。</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lvl="0" indent="635">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包含資料結構、人工智慧演算法之系統規劃。</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文字方塊 7"/>
          <p:cNvSpPr txBox="1"/>
          <p:nvPr/>
        </p:nvSpPr>
        <p:spPr>
          <a:xfrm>
            <a:off x="1100371" y="1837209"/>
            <a:ext cx="4134465" cy="3247043"/>
          </a:xfrm>
          <a:prstGeom prst="rect">
            <a:avLst/>
          </a:prstGeom>
          <a:noFill/>
        </p:spPr>
        <p:txBody>
          <a:bodyPr wrap="none" rtlCol="0">
            <a:spAutoFit/>
          </a:bodyPr>
          <a:lstStyle/>
          <a:p>
            <a:pPr marR="0" lvl="0" defTabSz="914400" eaLnBrk="1" fontAlgn="auto" latinLnBrk="0" hangingPunct="1">
              <a:lnSpc>
                <a:spcPts val="3000"/>
              </a:lnSpc>
              <a:spcBef>
                <a:spcPts val="600"/>
              </a:spcBef>
              <a:spcAft>
                <a:spcPts val="0"/>
              </a:spcAft>
              <a:buClrTx/>
              <a:buSzTx/>
              <a:tabLst/>
              <a:defRPr/>
            </a:pPr>
            <a:r>
              <a:rPr kumimoji="0" lang="en-US" altLang="zh-TW"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a:t>
            </a:r>
            <a:r>
              <a:rPr kumimoji="0" lang="zh-TW"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系統開發</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程式語言</a:t>
            </a:r>
            <a:endParaRPr kumimoji="0" lang="en-US" altLang="zh-TW"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lvl="0">
              <a:lnSpc>
                <a:spcPts val="3000"/>
              </a:lnSpc>
              <a:spcBef>
                <a:spcPts val="600"/>
              </a:spcBef>
              <a:defRPr/>
            </a:pPr>
            <a:r>
              <a:rPr kumimoji="0" lang="en-US" altLang="zh-TW"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a:t>
            </a:r>
            <a:r>
              <a:rPr kumimoji="0" lang="en-US" altLang="zh-TW" sz="2400" b="0" i="0" u="none" strike="noStrike" kern="0" cap="none" spc="0" normalizeH="0" baseline="0" noProof="0" dirty="0" smtClean="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系統開發框架</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與開發</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環境</a:t>
            </a:r>
            <a:endParaRPr lang="en-US" altLang="zh-TW"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lvl="0">
              <a:lnSpc>
                <a:spcPts val="3000"/>
              </a:lnSpc>
              <a:spcBef>
                <a:spcPts val="600"/>
              </a:spcBef>
              <a:defRPr/>
            </a:pPr>
            <a:r>
              <a:rPr lang="en-US" altLang="zh-TW"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人工智慧語言</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lvl="0">
              <a:lnSpc>
                <a:spcPts val="3000"/>
              </a:lnSpc>
              <a:spcBef>
                <a:spcPts val="600"/>
              </a:spcBef>
              <a:defRPr/>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系統版本</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控制軟體</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R="0" lvl="0" defTabSz="914400" eaLnBrk="1" fontAlgn="auto" latinLnBrk="0" hangingPunct="1">
              <a:lnSpc>
                <a:spcPts val="3000"/>
              </a:lnSpc>
              <a:spcBef>
                <a:spcPts val="600"/>
              </a:spcBef>
              <a:spcAft>
                <a:spcPts val="0"/>
              </a:spcAft>
              <a:buClrTx/>
              <a:buSzTx/>
              <a:tabLst/>
              <a:defRPr/>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(5)</a:t>
            </a:r>
            <a:r>
              <a:rPr kumimoji="0" lang="zh-TW"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資料結構</a:t>
            </a:r>
            <a:endParaRPr kumimoji="0" lang="en-US" altLang="zh-TW"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R="0" lvl="0" defTabSz="914400" eaLnBrk="1" fontAlgn="auto" latinLnBrk="0" hangingPunct="1">
              <a:lnSpc>
                <a:spcPts val="3000"/>
              </a:lnSpc>
              <a:spcBef>
                <a:spcPts val="600"/>
              </a:spcBef>
              <a:spcAft>
                <a:spcPts val="0"/>
              </a:spcAft>
              <a:buClrTx/>
              <a:buSzTx/>
              <a:tabLst/>
              <a:defRPr/>
            </a:pPr>
            <a:r>
              <a:rPr kumimoji="0" lang="en-US" altLang="zh-TW"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(6)</a:t>
            </a:r>
            <a:r>
              <a:rPr kumimoji="0" lang="zh-TW"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專案相關</a:t>
            </a:r>
            <a:r>
              <a:rPr kumimoji="0" lang="en-US" altLang="zh-TW"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ERD(</a:t>
            </a:r>
            <a:r>
              <a:rPr kumimoji="0" lang="zh-TW"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實體關係圖</a:t>
            </a:r>
            <a:r>
              <a:rPr kumimoji="0" lang="en-US" altLang="zh-TW"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p>
          <a:p>
            <a:pPr marR="0" lvl="0" defTabSz="914400" eaLnBrk="1" fontAlgn="auto" latinLnBrk="0" hangingPunct="1">
              <a:lnSpc>
                <a:spcPts val="3000"/>
              </a:lnSpc>
              <a:spcBef>
                <a:spcPts val="600"/>
              </a:spcBef>
              <a:spcAft>
                <a:spcPts val="0"/>
              </a:spcAft>
              <a:buClrTx/>
              <a:buSzTx/>
              <a:tabLst/>
              <a:defRPr/>
            </a:pPr>
            <a:r>
              <a:rPr kumimoji="0" lang="en-US" altLang="zh-TW"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(7)</a:t>
            </a:r>
            <a:r>
              <a:rPr kumimoji="0" lang="zh-TW"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程式碼頁面</a:t>
            </a:r>
            <a:endParaRPr kumimoji="0" lang="en-US" altLang="zh-TW" sz="2400" b="0"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p:cNvPicPr>
            <a:picLocks noChangeAspect="1"/>
          </p:cNvPicPr>
          <p:nvPr/>
        </p:nvPicPr>
        <p:blipFill>
          <a:blip r:embed="rId2"/>
          <a:stretch>
            <a:fillRect/>
          </a:stretch>
        </p:blipFill>
        <p:spPr>
          <a:xfrm>
            <a:off x="7920038" y="1203369"/>
            <a:ext cx="3433762" cy="4283051"/>
          </a:xfrm>
          <a:prstGeom prst="rect">
            <a:avLst/>
          </a:prstGeom>
          <a:ln w="28575">
            <a:solidFill>
              <a:schemeClr val="tx1"/>
            </a:solidFill>
          </a:ln>
        </p:spPr>
      </p:pic>
    </p:spTree>
    <p:extLst>
      <p:ext uri="{BB962C8B-B14F-4D97-AF65-F5344CB8AC3E}">
        <p14:creationId xmlns:p14="http://schemas.microsoft.com/office/powerpoint/2010/main" val="24714924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7</a:t>
            </a:fld>
            <a:endParaRPr lang="zh-TW" altLang="en-US" dirty="0">
              <a:solidFill>
                <a:prstClr val="black">
                  <a:tint val="75000"/>
                </a:prstClr>
              </a:solidFill>
            </a:endParaRPr>
          </a:p>
        </p:txBody>
      </p:sp>
      <p:sp>
        <p:nvSpPr>
          <p:cNvPr id="5" name="矩形 4"/>
          <p:cNvSpPr/>
          <p:nvPr/>
        </p:nvSpPr>
        <p:spPr>
          <a:xfrm>
            <a:off x="352425" y="291050"/>
            <a:ext cx="11001375" cy="6247864"/>
          </a:xfrm>
          <a:prstGeom prst="rect">
            <a:avLst/>
          </a:prstGeom>
        </p:spPr>
        <p:txBody>
          <a:bodyPr wrap="square">
            <a:spAutoFit/>
          </a:bodyPr>
          <a:lstStyle/>
          <a:p>
            <a:pPr marL="269875" indent="635">
              <a:lnSpc>
                <a:spcPts val="3000"/>
              </a:lnSpc>
            </a:pPr>
            <a:r>
              <a:rPr lang="en-US" altLang="zh-TW"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技術</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研發</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整合分析</a:t>
            </a:r>
            <a:endParaRPr lang="en-US" altLang="zh-TW" sz="2400" u="sng"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lvl="0" indent="635">
              <a:lnSpc>
                <a:spcPts val="3000"/>
              </a:lnSpc>
            </a:pPr>
            <a:r>
              <a:rPr lang="en-US" altLang="zh-TW" sz="2400" b="1" u="sng"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b="1" u="sng" kern="0" dirty="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溫室專書編撰 </a:t>
            </a:r>
            <a:endParaRPr lang="en-US" altLang="zh-TW" sz="2400" b="1" kern="0" dirty="0">
              <a:solidFill>
                <a:srgbClr val="0033CC"/>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1" kern="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溫室安全構造手冊</a:t>
            </a:r>
            <a:r>
              <a:rPr lang="en-US" altLang="zh-TW" sz="2400" b="1" kern="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(109</a:t>
            </a:r>
            <a:r>
              <a:rPr lang="zh-TW" altLang="en-US" sz="2400" b="1" kern="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b="1" kern="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1" kern="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b="1"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1"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材料</a:t>
            </a:r>
            <a:r>
              <a:rPr lang="zh-TW" altLang="en-US"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篇、製造篇</a:t>
            </a:r>
            <a:r>
              <a:rPr lang="en-US" altLang="zh-TW"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(70</a:t>
            </a:r>
            <a:r>
              <a:rPr lang="zh-TW" altLang="en-US"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頁</a:t>
            </a:r>
            <a:r>
              <a:rPr lang="en-US" altLang="zh-TW" sz="2400" b="1"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u="sng"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endParaRPr lang="en-US" altLang="zh-TW" sz="2400" b="1" u="sng"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en-US" altLang="zh-TW" sz="2400" b="1" u="sng"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b="1" u="sng"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溫室規範編撰 </a:t>
            </a:r>
            <a:endParaRPr lang="en-US" altLang="zh-TW" sz="2400" b="1" kern="0" dirty="0">
              <a:solidFill>
                <a:srgbClr val="0033CC"/>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b="1"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1" kern="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熱帶</a:t>
            </a:r>
            <a:r>
              <a:rPr lang="zh-TW" altLang="en-US" sz="2400" b="1" kern="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亞熱帶溫室設計理論與應用專書</a:t>
            </a:r>
            <a:r>
              <a:rPr lang="en-US" altLang="zh-TW" sz="2400" b="1" kern="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(109</a:t>
            </a:r>
            <a:r>
              <a:rPr lang="zh-TW" altLang="en-US" sz="2400" b="1" kern="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b="1" kern="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1" kern="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1"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構造篇</a:t>
            </a:r>
            <a:r>
              <a:rPr lang="en-US" altLang="zh-TW"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(50</a:t>
            </a:r>
            <a:r>
              <a:rPr lang="zh-TW" altLang="en-US" sz="2400" b="1"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頁</a:t>
            </a:r>
            <a:r>
              <a:rPr lang="en-US" altLang="zh-TW" sz="2400" b="1"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u="sng"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9875" lvl="0" indent="635">
              <a:lnSpc>
                <a:spcPts val="3000"/>
              </a:lnSpc>
            </a:pPr>
            <a:endParaRPr lang="en-US" altLang="zh-TW" sz="2400" b="1" u="sng"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endParaRPr>
          </a:p>
          <a:p>
            <a:pPr marL="269875" lvl="0" indent="635">
              <a:lnSpc>
                <a:spcPts val="3000"/>
              </a:lnSpc>
            </a:pPr>
            <a:r>
              <a:rPr lang="en-US" altLang="zh-TW" sz="2400" b="1" u="sng"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b="1" u="sng"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溫室計畫</a:t>
            </a:r>
            <a:r>
              <a:rPr lang="zh-TW" altLang="en-US" sz="2400" b="1" u="sng" kern="0" dirty="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研究</a:t>
            </a:r>
            <a:r>
              <a:rPr lang="zh-TW" altLang="en-US" sz="2400" b="1" u="sng"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400" b="1" kern="0" dirty="0" smtClean="0">
              <a:solidFill>
                <a:srgbClr val="0033CC"/>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高</a:t>
            </a:r>
            <a:r>
              <a:rPr lang="zh-TW" altLang="en-US" sz="2400"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強度輕量化溫室結構</a:t>
            </a:r>
            <a:r>
              <a:rPr lang="zh-TW" altLang="en-US"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設計</a:t>
            </a:r>
            <a:endParaRPr lang="en-US" altLang="zh-TW"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b="1"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簡易型溫室連接機構設計</a:t>
            </a:r>
            <a:endParaRPr lang="en-US" altLang="zh-TW"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強固型溫室連接機構設計</a:t>
            </a:r>
            <a:endParaRPr lang="en-US" altLang="zh-TW"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智慧</a:t>
            </a:r>
            <a:r>
              <a:rPr lang="zh-TW" altLang="en-US" sz="2400"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化溫室防颱</a:t>
            </a:r>
            <a:r>
              <a:rPr lang="zh-TW" altLang="en-US"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系統設計</a:t>
            </a:r>
            <a:endParaRPr lang="en-US" altLang="zh-TW"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防疫型溫室流場微生物控制</a:t>
            </a:r>
            <a:endParaRPr lang="en-US" altLang="zh-TW"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智慧化漁電共生系統設計</a:t>
            </a:r>
            <a:endParaRPr lang="en-US" altLang="zh-TW"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智慧</a:t>
            </a:r>
            <a:r>
              <a:rPr lang="zh-TW" altLang="en-US" sz="2400"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化水產</a:t>
            </a:r>
            <a:r>
              <a:rPr lang="zh-TW" altLang="en-US"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養殖能資源運</a:t>
            </a:r>
            <a:r>
              <a:rPr lang="zh-TW" altLang="en-US" sz="2400"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維管理專家系統</a:t>
            </a:r>
            <a:r>
              <a:rPr lang="zh-TW" altLang="en-US"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開發</a:t>
            </a:r>
            <a:endParaRPr lang="en-US" altLang="zh-TW"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endParaRPr>
          </a:p>
          <a:p>
            <a:pPr marL="269875" indent="635">
              <a:lnSpc>
                <a:spcPts val="3000"/>
              </a:lnSpc>
            </a:pPr>
            <a:r>
              <a:rPr lang="zh-TW" altLang="en-US"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防疫</a:t>
            </a:r>
            <a:r>
              <a:rPr lang="zh-TW" altLang="en-US" sz="2400"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型</a:t>
            </a:r>
            <a:r>
              <a:rPr lang="zh-TW" altLang="en-US"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太陽光電養殖溫</a:t>
            </a:r>
            <a:r>
              <a:rPr lang="zh-TW" altLang="en-US" sz="2400" kern="0"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室</a:t>
            </a:r>
            <a:r>
              <a:rPr lang="zh-TW" altLang="en-US"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設計</a:t>
            </a:r>
            <a:r>
              <a:rPr lang="en-US" altLang="zh-TW"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已完成</a:t>
            </a:r>
            <a:r>
              <a:rPr lang="en-US" altLang="zh-TW"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公頃</a:t>
            </a:r>
            <a:r>
              <a:rPr lang="en-US" altLang="zh-TW"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興建中</a:t>
            </a:r>
            <a:r>
              <a:rPr lang="en-US" altLang="zh-TW"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300</a:t>
            </a:r>
            <a:r>
              <a:rPr lang="zh-TW" altLang="en-US"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公頃</a:t>
            </a:r>
            <a:r>
              <a:rPr lang="en-US" altLang="zh-TW" sz="2400" kern="0" dirty="0" smtClean="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7483386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68227" y="1042730"/>
            <a:ext cx="2683478" cy="2308324"/>
          </a:xfrm>
          <a:prstGeom prst="rect">
            <a:avLst/>
          </a:prstGeom>
          <a:noFill/>
        </p:spPr>
        <p:txBody>
          <a:bodyPr wrap="squar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 HTML</a:t>
            </a:r>
          </a:p>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 JavaScript</a:t>
            </a:r>
          </a:p>
          <a:p>
            <a:r>
              <a:rPr lang="en-US" altLang="zh-TW" sz="24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CSS</a:t>
            </a:r>
          </a:p>
          <a:p>
            <a:r>
              <a:rPr lang="en-US" altLang="zh-TW" sz="24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 jQuery</a:t>
            </a:r>
          </a:p>
          <a:p>
            <a:r>
              <a:rPr lang="en-US" altLang="zh-TW" sz="24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(5) PHP</a:t>
            </a:r>
          </a:p>
          <a:p>
            <a:r>
              <a:rPr lang="en-US" altLang="zh-TW" sz="24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6</a:t>
            </a:r>
            <a:r>
              <a:rPr lang="en-US" altLang="zh-TW" sz="24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Python</a:t>
            </a:r>
            <a:endPar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文字方塊 7"/>
          <p:cNvSpPr txBox="1"/>
          <p:nvPr/>
        </p:nvSpPr>
        <p:spPr>
          <a:xfrm>
            <a:off x="468227" y="3807192"/>
            <a:ext cx="5952797" cy="1200329"/>
          </a:xfrm>
          <a:prstGeom prst="rect">
            <a:avLst/>
          </a:prstGeom>
          <a:noFill/>
        </p:spPr>
        <p:txBody>
          <a:bodyPr wrap="squar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 </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前端框架</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Bootstrap</a:t>
            </a:r>
          </a:p>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 </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後端框架</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Laravel</a:t>
            </a:r>
            <a:endPar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 </a:t>
            </a:r>
            <a:r>
              <a:rPr lang="zh-TW"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整合開發環境</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:Visual Studio Code</a:t>
            </a:r>
          </a:p>
        </p:txBody>
      </p:sp>
      <p:pic>
        <p:nvPicPr>
          <p:cNvPr id="14" name="圖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6424" y="939283"/>
            <a:ext cx="3045131" cy="1786476"/>
          </a:xfrm>
          <a:prstGeom prst="rect">
            <a:avLst/>
          </a:prstGeom>
        </p:spPr>
      </p:pic>
      <p:pic>
        <p:nvPicPr>
          <p:cNvPr id="16" name="圖片 15"/>
          <p:cNvPicPr>
            <a:picLocks noChangeAspect="1"/>
          </p:cNvPicPr>
          <p:nvPr/>
        </p:nvPicPr>
        <p:blipFill rotWithShape="1">
          <a:blip r:embed="rId3" cstate="print">
            <a:extLst>
              <a:ext uri="{28A0092B-C50C-407E-A947-70E740481C1C}">
                <a14:useLocalDpi xmlns:a14="http://schemas.microsoft.com/office/drawing/2010/main" val="0"/>
              </a:ext>
            </a:extLst>
          </a:blip>
          <a:srcRect t="8073" b="6499"/>
          <a:stretch/>
        </p:blipFill>
        <p:spPr>
          <a:xfrm>
            <a:off x="6502960" y="1501521"/>
            <a:ext cx="1273332" cy="1087789"/>
          </a:xfrm>
          <a:prstGeom prst="rect">
            <a:avLst/>
          </a:prstGeom>
        </p:spPr>
      </p:pic>
      <p:pic>
        <p:nvPicPr>
          <p:cNvPr id="17" name="圖片 16"/>
          <p:cNvPicPr>
            <a:picLocks noChangeAspect="1"/>
          </p:cNvPicPr>
          <p:nvPr/>
        </p:nvPicPr>
        <p:blipFill rotWithShape="1">
          <a:blip r:embed="rId4" cstate="print">
            <a:extLst>
              <a:ext uri="{28A0092B-C50C-407E-A947-70E740481C1C}">
                <a14:useLocalDpi xmlns:a14="http://schemas.microsoft.com/office/drawing/2010/main" val="0"/>
              </a:ext>
            </a:extLst>
          </a:blip>
          <a:srcRect l="8572" t="14395" r="4777" b="8268"/>
          <a:stretch/>
        </p:blipFill>
        <p:spPr>
          <a:xfrm>
            <a:off x="7999887" y="1499587"/>
            <a:ext cx="2030804" cy="1087494"/>
          </a:xfrm>
          <a:prstGeom prst="rect">
            <a:avLst/>
          </a:prstGeom>
        </p:spPr>
      </p:pic>
      <p:pic>
        <p:nvPicPr>
          <p:cNvPr id="18" name="圖片 17"/>
          <p:cNvPicPr>
            <a:picLocks noChangeAspect="1"/>
          </p:cNvPicPr>
          <p:nvPr/>
        </p:nvPicPr>
        <p:blipFill rotWithShape="1">
          <a:blip r:embed="rId5" cstate="print">
            <a:extLst>
              <a:ext uri="{28A0092B-C50C-407E-A947-70E740481C1C}">
                <a14:useLocalDpi xmlns:a14="http://schemas.microsoft.com/office/drawing/2010/main" val="0"/>
              </a:ext>
            </a:extLst>
          </a:blip>
          <a:srcRect l="22476" t="3320" r="23704"/>
          <a:stretch/>
        </p:blipFill>
        <p:spPr>
          <a:xfrm>
            <a:off x="5030031" y="2946435"/>
            <a:ext cx="1820054" cy="1634709"/>
          </a:xfrm>
          <a:prstGeom prst="rect">
            <a:avLst/>
          </a:prstGeom>
        </p:spPr>
      </p:pic>
      <p:pic>
        <p:nvPicPr>
          <p:cNvPr id="19" name="圖片 18"/>
          <p:cNvPicPr>
            <a:picLocks noChangeAspect="1"/>
          </p:cNvPicPr>
          <p:nvPr/>
        </p:nvPicPr>
        <p:blipFill rotWithShape="1">
          <a:blip r:embed="rId6" cstate="print">
            <a:extLst>
              <a:ext uri="{28A0092B-C50C-407E-A947-70E740481C1C}">
                <a14:useLocalDpi xmlns:a14="http://schemas.microsoft.com/office/drawing/2010/main" val="0"/>
              </a:ext>
            </a:extLst>
          </a:blip>
          <a:srcRect l="8958" t="13027" r="10714" b="7529"/>
          <a:stretch/>
        </p:blipFill>
        <p:spPr>
          <a:xfrm>
            <a:off x="7301599" y="3570461"/>
            <a:ext cx="2553332" cy="822013"/>
          </a:xfrm>
          <a:prstGeom prst="rect">
            <a:avLst/>
          </a:prstGeom>
        </p:spPr>
      </p:pic>
      <p:pic>
        <p:nvPicPr>
          <p:cNvPr id="20" name="圖片 19"/>
          <p:cNvPicPr>
            <a:picLocks noChangeAspect="1"/>
          </p:cNvPicPr>
          <p:nvPr/>
        </p:nvPicPr>
        <p:blipFill rotWithShape="1">
          <a:blip r:embed="rId7" cstate="print">
            <a:extLst>
              <a:ext uri="{28A0092B-C50C-407E-A947-70E740481C1C}">
                <a14:useLocalDpi xmlns:a14="http://schemas.microsoft.com/office/drawing/2010/main" val="0"/>
              </a:ext>
            </a:extLst>
          </a:blip>
          <a:srcRect l="24582" t="11766" r="25749" b="6650"/>
          <a:stretch/>
        </p:blipFill>
        <p:spPr>
          <a:xfrm>
            <a:off x="10306445" y="3188032"/>
            <a:ext cx="1565774" cy="1586869"/>
          </a:xfrm>
          <a:prstGeom prst="rect">
            <a:avLst/>
          </a:prstGeom>
        </p:spPr>
      </p:pic>
      <p:sp>
        <p:nvSpPr>
          <p:cNvPr id="21" name="文字方塊 20"/>
          <p:cNvSpPr txBox="1"/>
          <p:nvPr/>
        </p:nvSpPr>
        <p:spPr>
          <a:xfrm>
            <a:off x="221678" y="594505"/>
            <a:ext cx="2954655" cy="461665"/>
          </a:xfrm>
          <a:prstGeom prst="rect">
            <a:avLst/>
          </a:prstGeom>
          <a:noFill/>
        </p:spPr>
        <p:txBody>
          <a:bodyPr wrap="none" rtlCol="0">
            <a:spAutoFit/>
          </a:bodyPr>
          <a:lstStyle/>
          <a:p>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系統開發程式語言</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矩形 1"/>
          <p:cNvSpPr/>
          <p:nvPr/>
        </p:nvSpPr>
        <p:spPr>
          <a:xfrm>
            <a:off x="197050" y="5030440"/>
            <a:ext cx="2262158" cy="1200329"/>
          </a:xfrm>
          <a:prstGeom prst="rect">
            <a:avLst/>
          </a:prstGeom>
        </p:spPr>
        <p:txBody>
          <a:bodyPr wrap="square">
            <a:spAutoFit/>
          </a:bodyPr>
          <a:lstStyle/>
          <a:p>
            <a:r>
              <a:rPr lang="en-US" altLang="zh-TW"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人工智慧語言</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 Python</a:t>
            </a:r>
          </a:p>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 JavaScript</a:t>
            </a:r>
          </a:p>
        </p:txBody>
      </p:sp>
      <p:sp>
        <p:nvSpPr>
          <p:cNvPr id="22" name="文字方塊 21"/>
          <p:cNvSpPr txBox="1"/>
          <p:nvPr/>
        </p:nvSpPr>
        <p:spPr>
          <a:xfrm>
            <a:off x="197050" y="3341123"/>
            <a:ext cx="3801041" cy="461665"/>
          </a:xfrm>
          <a:prstGeom prst="rect">
            <a:avLst/>
          </a:prstGeom>
          <a:noFill/>
        </p:spPr>
        <p:txBody>
          <a:bodyPr wrap="none" rtlCol="0">
            <a:spAutoFit/>
          </a:bodyPr>
          <a:lstStyle/>
          <a:p>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en-US" altLang="zh-TW"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a:t>
            </a:r>
            <a:r>
              <a:rPr lang="zh-TW" altLang="en-US"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開發框架與開發環境</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4" name="圖片 23"/>
          <p:cNvPicPr>
            <a:picLocks noChangeAspect="1"/>
          </p:cNvPicPr>
          <p:nvPr/>
        </p:nvPicPr>
        <p:blipFill rotWithShape="1">
          <a:blip r:embed="rId8">
            <a:extLst>
              <a:ext uri="{28A0092B-C50C-407E-A947-70E740481C1C}">
                <a14:useLocalDpi xmlns:a14="http://schemas.microsoft.com/office/drawing/2010/main" val="0"/>
              </a:ext>
            </a:extLst>
          </a:blip>
          <a:srcRect l="647" t="910" r="783" b="-1"/>
          <a:stretch/>
        </p:blipFill>
        <p:spPr>
          <a:xfrm>
            <a:off x="3520440" y="5113343"/>
            <a:ext cx="1450626" cy="1491474"/>
          </a:xfrm>
          <a:prstGeom prst="rect">
            <a:avLst/>
          </a:prstGeom>
        </p:spPr>
      </p:pic>
      <p:pic>
        <p:nvPicPr>
          <p:cNvPr id="25" name="圖片 24"/>
          <p:cNvPicPr>
            <a:picLocks noChangeAspect="1"/>
          </p:cNvPicPr>
          <p:nvPr/>
        </p:nvPicPr>
        <p:blipFill rotWithShape="1">
          <a:blip r:embed="rId9">
            <a:extLst>
              <a:ext uri="{28A0092B-C50C-407E-A947-70E740481C1C}">
                <a14:useLocalDpi xmlns:a14="http://schemas.microsoft.com/office/drawing/2010/main" val="0"/>
              </a:ext>
            </a:extLst>
          </a:blip>
          <a:srcRect l="25525" t="7871" r="26264" b="8643"/>
          <a:stretch/>
        </p:blipFill>
        <p:spPr>
          <a:xfrm>
            <a:off x="5632795" y="5213310"/>
            <a:ext cx="1342523" cy="1430655"/>
          </a:xfrm>
          <a:prstGeom prst="rect">
            <a:avLst/>
          </a:prstGeom>
        </p:spPr>
      </p:pic>
      <p:pic>
        <p:nvPicPr>
          <p:cNvPr id="27" name="圖片 26"/>
          <p:cNvPicPr>
            <a:picLocks noChangeAspect="1"/>
          </p:cNvPicPr>
          <p:nvPr/>
        </p:nvPicPr>
        <p:blipFill rotWithShape="1">
          <a:blip r:embed="rId8">
            <a:extLst>
              <a:ext uri="{28A0092B-C50C-407E-A947-70E740481C1C}">
                <a14:useLocalDpi xmlns:a14="http://schemas.microsoft.com/office/drawing/2010/main" val="0"/>
              </a:ext>
            </a:extLst>
          </a:blip>
          <a:srcRect l="647" t="910" r="783" b="-1"/>
          <a:stretch/>
        </p:blipFill>
        <p:spPr>
          <a:xfrm>
            <a:off x="10037605" y="1001819"/>
            <a:ext cx="1615901" cy="1661403"/>
          </a:xfrm>
          <a:prstGeom prst="rect">
            <a:avLst/>
          </a:prstGeom>
        </p:spPr>
      </p:pic>
      <p:sp>
        <p:nvSpPr>
          <p:cNvPr id="23" name="投影片編號版面配置區 3">
            <a:extLst>
              <a:ext uri="{FF2B5EF4-FFF2-40B4-BE49-F238E27FC236}">
                <a16:creationId xmlns:a16="http://schemas.microsoft.com/office/drawing/2014/main" xmlns="" id="{8D8D0DED-72BD-4658-876B-E07CB833E070}"/>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70</a:t>
            </a:fld>
            <a:endParaRPr lang="zh-TW" altLang="en-US" dirty="0">
              <a:solidFill>
                <a:prstClr val="black">
                  <a:tint val="75000"/>
                </a:prstClr>
              </a:solidFill>
            </a:endParaRPr>
          </a:p>
        </p:txBody>
      </p:sp>
    </p:spTree>
    <p:extLst>
      <p:ext uri="{BB962C8B-B14F-4D97-AF65-F5344CB8AC3E}">
        <p14:creationId xmlns:p14="http://schemas.microsoft.com/office/powerpoint/2010/main" val="3144889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256690" y="358768"/>
            <a:ext cx="2877711" cy="461665"/>
          </a:xfrm>
          <a:prstGeom prst="rect">
            <a:avLst/>
          </a:prstGeom>
          <a:noFill/>
        </p:spPr>
        <p:txBody>
          <a:bodyPr wrap="non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系統版本</a:t>
            </a:r>
            <a:r>
              <a:rPr lang="zh-TW" altLang="en-US" sz="24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控制軟體</a:t>
            </a:r>
            <a:endPar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文字方塊 7"/>
          <p:cNvSpPr txBox="1"/>
          <p:nvPr/>
        </p:nvSpPr>
        <p:spPr>
          <a:xfrm>
            <a:off x="415820" y="811810"/>
            <a:ext cx="3456384" cy="1200329"/>
          </a:xfrm>
          <a:prstGeom prst="rect">
            <a:avLst/>
          </a:prstGeom>
          <a:noFill/>
        </p:spPr>
        <p:txBody>
          <a:bodyPr wrap="squar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 </a:t>
            </a:r>
            <a:r>
              <a:rPr lang="en-US" altLang="zh-TW" sz="2400"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git</a:t>
            </a:r>
            <a:endPar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 GitHub</a:t>
            </a:r>
          </a:p>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 </a:t>
            </a:r>
            <a:r>
              <a:rPr lang="en-US" altLang="zh-TW" sz="2400"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sourcetree</a:t>
            </a:r>
            <a:endPar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descr="GreenhouseEKB_git - 內容"/>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1028" y="589599"/>
            <a:ext cx="4656960" cy="5941637"/>
          </a:xfrm>
          <a:prstGeom prst="rect">
            <a:avLst/>
          </a:prstGeom>
        </p:spPr>
      </p:pic>
      <p:pic>
        <p:nvPicPr>
          <p:cNvPr id="10" name="圖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4012" y="2087356"/>
            <a:ext cx="1799602" cy="1114305"/>
          </a:xfrm>
          <a:prstGeom prst="rect">
            <a:avLst/>
          </a:prstGeom>
        </p:spPr>
      </p:pic>
      <p:pic>
        <p:nvPicPr>
          <p:cNvPr id="11" name="圖片 10"/>
          <p:cNvPicPr>
            <a:picLocks noChangeAspect="1"/>
          </p:cNvPicPr>
          <p:nvPr/>
        </p:nvPicPr>
        <p:blipFill rotWithShape="1">
          <a:blip r:embed="rId4" cstate="print">
            <a:extLst>
              <a:ext uri="{28A0092B-C50C-407E-A947-70E740481C1C}">
                <a14:useLocalDpi xmlns:a14="http://schemas.microsoft.com/office/drawing/2010/main" val="0"/>
              </a:ext>
            </a:extLst>
          </a:blip>
          <a:srcRect l="990" t="8649" r="2968" b="7526"/>
          <a:stretch/>
        </p:blipFill>
        <p:spPr>
          <a:xfrm>
            <a:off x="2144012" y="3429000"/>
            <a:ext cx="2296969" cy="859195"/>
          </a:xfrm>
          <a:prstGeom prst="rect">
            <a:avLst/>
          </a:prstGeom>
        </p:spPr>
      </p:pic>
      <p:pic>
        <p:nvPicPr>
          <p:cNvPr id="12" name="圖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9888" y="4288195"/>
            <a:ext cx="1563488" cy="1563488"/>
          </a:xfrm>
          <a:prstGeom prst="rect">
            <a:avLst/>
          </a:prstGeom>
        </p:spPr>
      </p:pic>
      <p:sp>
        <p:nvSpPr>
          <p:cNvPr id="9" name="投影片編號版面配置區 3">
            <a:extLst>
              <a:ext uri="{FF2B5EF4-FFF2-40B4-BE49-F238E27FC236}">
                <a16:creationId xmlns:a16="http://schemas.microsoft.com/office/drawing/2014/main" xmlns="" id="{39B89DA5-A63B-4DC1-8166-19100C2B0D7C}"/>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71</a:t>
            </a:fld>
            <a:endParaRPr lang="zh-TW" altLang="en-US" dirty="0">
              <a:solidFill>
                <a:prstClr val="black">
                  <a:tint val="75000"/>
                </a:prstClr>
              </a:solidFill>
            </a:endParaRPr>
          </a:p>
        </p:txBody>
      </p:sp>
    </p:spTree>
    <p:extLst>
      <p:ext uri="{BB962C8B-B14F-4D97-AF65-F5344CB8AC3E}">
        <p14:creationId xmlns:p14="http://schemas.microsoft.com/office/powerpoint/2010/main" val="39583094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27773" y="243370"/>
            <a:ext cx="6387893" cy="461665"/>
          </a:xfrm>
          <a:prstGeom prst="rect">
            <a:avLst/>
          </a:prstGeom>
          <a:noFill/>
        </p:spPr>
        <p:txBody>
          <a:bodyPr wrap="squar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資料結構</a:t>
            </a:r>
            <a:endPar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方塊 9"/>
          <p:cNvSpPr txBox="1"/>
          <p:nvPr/>
        </p:nvSpPr>
        <p:spPr>
          <a:xfrm>
            <a:off x="528211" y="757500"/>
            <a:ext cx="2646878" cy="461665"/>
          </a:xfrm>
          <a:prstGeom prst="rect">
            <a:avLst/>
          </a:prstGeom>
          <a:noFill/>
        </p:spPr>
        <p:txBody>
          <a:bodyPr wrap="non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資料庫</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MySQL</a:t>
            </a:r>
          </a:p>
        </p:txBody>
      </p:sp>
      <p:pic>
        <p:nvPicPr>
          <p:cNvPr id="2" name="圖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649" y="1887116"/>
            <a:ext cx="2246002" cy="998223"/>
          </a:xfrm>
          <a:prstGeom prst="rect">
            <a:avLst/>
          </a:prstGeom>
        </p:spPr>
      </p:pic>
      <p:sp>
        <p:nvSpPr>
          <p:cNvPr id="11" name="文字方塊 10"/>
          <p:cNvSpPr txBox="1"/>
          <p:nvPr/>
        </p:nvSpPr>
        <p:spPr>
          <a:xfrm>
            <a:off x="528211" y="4473727"/>
            <a:ext cx="2800767" cy="1569660"/>
          </a:xfrm>
          <a:prstGeom prst="rect">
            <a:avLst/>
          </a:prstGeom>
          <a:noFill/>
        </p:spPr>
        <p:txBody>
          <a:bodyPr wrap="non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資料庫建置環境</a:t>
            </a:r>
            <a:endPar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XAMPP</a:t>
            </a:r>
          </a:p>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phpmyadmin</a:t>
            </a:r>
            <a:endPar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3" name="圖片 12"/>
          <p:cNvPicPr>
            <a:picLocks noChangeAspect="1"/>
          </p:cNvPicPr>
          <p:nvPr/>
        </p:nvPicPr>
        <p:blipFill rotWithShape="1">
          <a:blip r:embed="rId3">
            <a:extLst>
              <a:ext uri="{28A0092B-C50C-407E-A947-70E740481C1C}">
                <a14:useLocalDpi xmlns:a14="http://schemas.microsoft.com/office/drawing/2010/main" val="0"/>
              </a:ext>
            </a:extLst>
          </a:blip>
          <a:srcRect l="18815" t="13206" r="19943" b="10857"/>
          <a:stretch/>
        </p:blipFill>
        <p:spPr>
          <a:xfrm>
            <a:off x="7674070" y="4535265"/>
            <a:ext cx="2333309" cy="1446584"/>
          </a:xfrm>
          <a:prstGeom prst="rect">
            <a:avLst/>
          </a:prstGeom>
        </p:spPr>
      </p:pic>
      <p:pic>
        <p:nvPicPr>
          <p:cNvPr id="14" name="圖片 13"/>
          <p:cNvPicPr>
            <a:picLocks noChangeAspect="1"/>
          </p:cNvPicPr>
          <p:nvPr/>
        </p:nvPicPr>
        <p:blipFill rotWithShape="1">
          <a:blip r:embed="rId4">
            <a:extLst>
              <a:ext uri="{28A0092B-C50C-407E-A947-70E740481C1C}">
                <a14:useLocalDpi xmlns:a14="http://schemas.microsoft.com/office/drawing/2010/main" val="0"/>
              </a:ext>
            </a:extLst>
          </a:blip>
          <a:srcRect l="3201" t="20065" r="3946" b="22550"/>
          <a:stretch/>
        </p:blipFill>
        <p:spPr>
          <a:xfrm>
            <a:off x="3767361" y="4958278"/>
            <a:ext cx="2679128" cy="927228"/>
          </a:xfrm>
          <a:prstGeom prst="rect">
            <a:avLst/>
          </a:prstGeom>
        </p:spPr>
      </p:pic>
      <p:pic>
        <p:nvPicPr>
          <p:cNvPr id="15" name="圖片 14" descr="畫面剪輯"/>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5420" y="263766"/>
            <a:ext cx="6784956" cy="3717683"/>
          </a:xfrm>
          <a:prstGeom prst="rect">
            <a:avLst/>
          </a:prstGeom>
        </p:spPr>
      </p:pic>
      <p:sp>
        <p:nvSpPr>
          <p:cNvPr id="9" name="投影片編號版面配置區 3">
            <a:extLst>
              <a:ext uri="{FF2B5EF4-FFF2-40B4-BE49-F238E27FC236}">
                <a16:creationId xmlns:a16="http://schemas.microsoft.com/office/drawing/2014/main" xmlns="" id="{62762771-6BA6-4354-AC22-69048B64E922}"/>
              </a:ext>
            </a:extLst>
          </p:cNvPr>
          <p:cNvSpPr txBox="1">
            <a:spLocks/>
          </p:cNvSpPr>
          <p:nvPr/>
        </p:nvSpPr>
        <p:spPr>
          <a:xfrm>
            <a:off x="8610600" y="646608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3815EA3-284F-416B-AAFF-17C373D551D1}" type="slidenum">
              <a:rPr lang="zh-TW" altLang="en-US" smtClean="0">
                <a:solidFill>
                  <a:prstClr val="black">
                    <a:tint val="75000"/>
                  </a:prstClr>
                </a:solidFill>
              </a:rPr>
              <a:pPr>
                <a:defRPr/>
              </a:pPr>
              <a:t>72</a:t>
            </a:fld>
            <a:endParaRPr lang="zh-TW" altLang="en-US" dirty="0">
              <a:solidFill>
                <a:prstClr val="black">
                  <a:tint val="75000"/>
                </a:prstClr>
              </a:solidFill>
            </a:endParaRPr>
          </a:p>
        </p:txBody>
      </p:sp>
    </p:spTree>
    <p:extLst>
      <p:ext uri="{BB962C8B-B14F-4D97-AF65-F5344CB8AC3E}">
        <p14:creationId xmlns:p14="http://schemas.microsoft.com/office/powerpoint/2010/main" val="33056745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53568" y="248768"/>
            <a:ext cx="4218432" cy="461665"/>
          </a:xfrm>
          <a:prstGeom prst="rect">
            <a:avLst/>
          </a:prstGeom>
          <a:noFill/>
        </p:spPr>
        <p:txBody>
          <a:bodyPr wrap="square" rtlCol="0">
            <a:spAutoFit/>
          </a:bodyPr>
          <a:lstStyle/>
          <a:p>
            <a:pPr algn="ct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6. </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資料庫實體關係圖</a:t>
            </a: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ERD)</a:t>
            </a: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912" y="1123950"/>
            <a:ext cx="10058400" cy="5283689"/>
          </a:xfrm>
          <a:prstGeom prst="rect">
            <a:avLst/>
          </a:prstGeom>
        </p:spPr>
      </p:pic>
    </p:spTree>
    <p:extLst>
      <p:ext uri="{BB962C8B-B14F-4D97-AF65-F5344CB8AC3E}">
        <p14:creationId xmlns:p14="http://schemas.microsoft.com/office/powerpoint/2010/main" val="31290465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358378" y="329681"/>
            <a:ext cx="5034116" cy="3817384"/>
          </a:xfrm>
          <a:prstGeom prst="rect">
            <a:avLst/>
          </a:prstGeom>
        </p:spPr>
      </p:pic>
      <p:sp>
        <p:nvSpPr>
          <p:cNvPr id="5" name="Rectangle 2"/>
          <p:cNvSpPr>
            <a:spLocks noChangeArrowheads="1"/>
          </p:cNvSpPr>
          <p:nvPr/>
        </p:nvSpPr>
        <p:spPr bwMode="auto">
          <a:xfrm flipV="1">
            <a:off x="9107634" y="714374"/>
            <a:ext cx="69515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3685977059"/>
              </p:ext>
            </p:extLst>
          </p:nvPr>
        </p:nvGraphicFramePr>
        <p:xfrm>
          <a:off x="2018743" y="4302638"/>
          <a:ext cx="3487321" cy="2290565"/>
        </p:xfrm>
        <a:graphic>
          <a:graphicData uri="http://schemas.openxmlformats.org/presentationml/2006/ole">
            <mc:AlternateContent xmlns:mc="http://schemas.openxmlformats.org/markup-compatibility/2006">
              <mc:Choice xmlns:v="urn:schemas-microsoft-com:vml" Requires="v">
                <p:oleObj spid="_x0000_s20553" r:id="rId4" imgW="4152799" imgH="2723970" progId="Visio.Drawing.15">
                  <p:embed/>
                </p:oleObj>
              </mc:Choice>
              <mc:Fallback>
                <p:oleObj r:id="rId4" imgW="4152799" imgH="272397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743" y="4302638"/>
                        <a:ext cx="3487321" cy="2290565"/>
                      </a:xfrm>
                      <a:prstGeom prst="rect">
                        <a:avLst/>
                      </a:prstGeom>
                      <a:noFill/>
                    </p:spPr>
                  </p:pic>
                </p:oleObj>
              </mc:Fallback>
            </mc:AlternateContent>
          </a:graphicData>
        </a:graphic>
      </p:graphicFrame>
      <p:sp>
        <p:nvSpPr>
          <p:cNvPr id="7" name="Rectangle 4"/>
          <p:cNvSpPr>
            <a:spLocks noChangeArrowheads="1"/>
          </p:cNvSpPr>
          <p:nvPr/>
        </p:nvSpPr>
        <p:spPr bwMode="auto">
          <a:xfrm>
            <a:off x="6653564" y="34216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8" name="物件 7"/>
          <p:cNvGraphicFramePr>
            <a:graphicFrameLocks noChangeAspect="1"/>
          </p:cNvGraphicFramePr>
          <p:nvPr>
            <p:extLst>
              <p:ext uri="{D42A27DB-BD31-4B8C-83A1-F6EECF244321}">
                <p14:modId xmlns:p14="http://schemas.microsoft.com/office/powerpoint/2010/main" val="3262926209"/>
              </p:ext>
            </p:extLst>
          </p:nvPr>
        </p:nvGraphicFramePr>
        <p:xfrm>
          <a:off x="6545409" y="3716653"/>
          <a:ext cx="5124450" cy="2876550"/>
        </p:xfrm>
        <a:graphic>
          <a:graphicData uri="http://schemas.openxmlformats.org/presentationml/2006/ole">
            <mc:AlternateContent xmlns:mc="http://schemas.openxmlformats.org/markup-compatibility/2006">
              <mc:Choice xmlns:v="urn:schemas-microsoft-com:vml" Requires="v">
                <p:oleObj spid="_x0000_s20554" r:id="rId6" imgW="6657942" imgH="3743286" progId="Visio.Drawing.15">
                  <p:embed/>
                </p:oleObj>
              </mc:Choice>
              <mc:Fallback>
                <p:oleObj r:id="rId6" imgW="6657942" imgH="3743286" progId="Visio.Drawing.15">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5409" y="3716653"/>
                        <a:ext cx="5124450" cy="287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6"/>
          <p:cNvSpPr>
            <a:spLocks noChangeArrowheads="1"/>
          </p:cNvSpPr>
          <p:nvPr/>
        </p:nvSpPr>
        <p:spPr bwMode="auto">
          <a:xfrm>
            <a:off x="7054850" y="14364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0" name="物件 9"/>
          <p:cNvGraphicFramePr>
            <a:graphicFrameLocks noChangeAspect="1"/>
          </p:cNvGraphicFramePr>
          <p:nvPr>
            <p:extLst>
              <p:ext uri="{D42A27DB-BD31-4B8C-83A1-F6EECF244321}">
                <p14:modId xmlns:p14="http://schemas.microsoft.com/office/powerpoint/2010/main" val="1613165656"/>
              </p:ext>
            </p:extLst>
          </p:nvPr>
        </p:nvGraphicFramePr>
        <p:xfrm>
          <a:off x="6532709" y="432270"/>
          <a:ext cx="5137150" cy="3136900"/>
        </p:xfrm>
        <a:graphic>
          <a:graphicData uri="http://schemas.openxmlformats.org/presentationml/2006/ole">
            <mc:AlternateContent xmlns:mc="http://schemas.openxmlformats.org/markup-compatibility/2006">
              <mc:Choice xmlns:v="urn:schemas-microsoft-com:vml" Requires="v">
                <p:oleObj spid="_x0000_s20555" r:id="rId8" imgW="5133827" imgH="3143096" progId="Visio.Drawing.15">
                  <p:embed/>
                </p:oleObj>
              </mc:Choice>
              <mc:Fallback>
                <p:oleObj r:id="rId8" imgW="5133827" imgH="3143096" progId="Visio.Drawing.15">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32709" y="432270"/>
                        <a:ext cx="5137150" cy="313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156953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畫面剪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0175" y="1018858"/>
            <a:ext cx="4419600" cy="2736565"/>
          </a:xfrm>
          <a:prstGeom prst="rect">
            <a:avLst/>
          </a:prstGeom>
        </p:spPr>
      </p:pic>
      <p:sp>
        <p:nvSpPr>
          <p:cNvPr id="3" name="文字方塊 2"/>
          <p:cNvSpPr txBox="1"/>
          <p:nvPr/>
        </p:nvSpPr>
        <p:spPr>
          <a:xfrm>
            <a:off x="170688" y="131117"/>
            <a:ext cx="2243328" cy="461665"/>
          </a:xfrm>
          <a:prstGeom prst="rect">
            <a:avLst/>
          </a:prstGeom>
          <a:noFill/>
        </p:spPr>
        <p:txBody>
          <a:bodyPr wrap="square" rtlCol="0">
            <a:spAutoFit/>
          </a:bodyPr>
          <a:lstStyle/>
          <a:p>
            <a:pPr algn="ctr"/>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程式碼頁面</a:t>
            </a:r>
            <a:endPar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 name="圖片 3" descr="畫面剪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4648" y="1018858"/>
            <a:ext cx="4793352" cy="2736565"/>
          </a:xfrm>
          <a:prstGeom prst="rect">
            <a:avLst/>
          </a:prstGeom>
        </p:spPr>
      </p:pic>
      <p:pic>
        <p:nvPicPr>
          <p:cNvPr id="5" name="圖片 4" descr="畫面剪輯"/>
          <p:cNvPicPr>
            <a:picLocks noChangeAspect="1"/>
          </p:cNvPicPr>
          <p:nvPr/>
        </p:nvPicPr>
        <p:blipFill rotWithShape="1">
          <a:blip r:embed="rId4" cstate="print">
            <a:extLst>
              <a:ext uri="{28A0092B-C50C-407E-A947-70E740481C1C}">
                <a14:useLocalDpi xmlns:a14="http://schemas.microsoft.com/office/drawing/2010/main" val="0"/>
              </a:ext>
            </a:extLst>
          </a:blip>
          <a:srcRect r="24375" b="555"/>
          <a:stretch/>
        </p:blipFill>
        <p:spPr>
          <a:xfrm>
            <a:off x="1400175" y="3822098"/>
            <a:ext cx="4419600" cy="2673952"/>
          </a:xfrm>
          <a:prstGeom prst="rect">
            <a:avLst/>
          </a:prstGeom>
        </p:spPr>
      </p:pic>
      <p:pic>
        <p:nvPicPr>
          <p:cNvPr id="6" name="圖片 5" descr="畫面剪輯"/>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74648" y="3822098"/>
            <a:ext cx="4793352" cy="2673952"/>
          </a:xfrm>
          <a:prstGeom prst="rect">
            <a:avLst/>
          </a:prstGeom>
        </p:spPr>
      </p:pic>
    </p:spTree>
    <p:extLst>
      <p:ext uri="{BB962C8B-B14F-4D97-AF65-F5344CB8AC3E}">
        <p14:creationId xmlns:p14="http://schemas.microsoft.com/office/powerpoint/2010/main" val="39891375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76</a:t>
            </a:fld>
            <a:endParaRPr lang="zh-TW" altLang="en-US">
              <a:solidFill>
                <a:prstClr val="black">
                  <a:tint val="75000"/>
                </a:prstClr>
              </a:solidFill>
            </a:endParaRPr>
          </a:p>
        </p:txBody>
      </p:sp>
      <p:sp>
        <p:nvSpPr>
          <p:cNvPr id="5" name="矩形 4"/>
          <p:cNvSpPr/>
          <p:nvPr/>
        </p:nvSpPr>
        <p:spPr>
          <a:xfrm>
            <a:off x="822829" y="1845797"/>
            <a:ext cx="2853148" cy="830997"/>
          </a:xfrm>
          <a:prstGeom prst="rect">
            <a:avLst/>
          </a:prstGeom>
          <a:solidFill>
            <a:srgbClr val="CCFF99"/>
          </a:solidFill>
          <a:ln>
            <a:solidFill>
              <a:schemeClr val="tx1"/>
            </a:solidFill>
          </a:ln>
        </p:spPr>
        <p:txBody>
          <a:bodyPr wrap="square">
            <a:spAutoFit/>
          </a:bodyPr>
          <a:lstStyle/>
          <a:p>
            <a:pPr algn="ctr"/>
            <a:r>
              <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B1.</a:t>
            </a:r>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溫室總體規劃</a:t>
            </a:r>
            <a:endPar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設計系統開發</a:t>
            </a:r>
            <a:endParaRPr lang="zh-TW"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矩形 5"/>
          <p:cNvSpPr/>
          <p:nvPr/>
        </p:nvSpPr>
        <p:spPr>
          <a:xfrm>
            <a:off x="4572895" y="1880600"/>
            <a:ext cx="2813071" cy="830997"/>
          </a:xfrm>
          <a:prstGeom prst="rect">
            <a:avLst/>
          </a:prstGeom>
          <a:solidFill>
            <a:srgbClr val="CCFF99"/>
          </a:solidFill>
        </p:spPr>
        <p:txBody>
          <a:bodyPr wrap="square">
            <a:spAutoFit/>
          </a:bodyPr>
          <a:lstStyle/>
          <a:p>
            <a:r>
              <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B2.</a:t>
            </a:r>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溫室優化設計</a:t>
            </a:r>
            <a:endPar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系統開發</a:t>
            </a:r>
            <a:endPar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矩形 6"/>
          <p:cNvSpPr/>
          <p:nvPr/>
        </p:nvSpPr>
        <p:spPr>
          <a:xfrm>
            <a:off x="8397081" y="1845797"/>
            <a:ext cx="2871511" cy="830997"/>
          </a:xfrm>
          <a:prstGeom prst="rect">
            <a:avLst/>
          </a:prstGeom>
          <a:solidFill>
            <a:srgbClr val="CCFF99"/>
          </a:solidFill>
        </p:spPr>
        <p:txBody>
          <a:bodyPr wrap="square">
            <a:spAutoFit/>
          </a:bodyPr>
          <a:lstStyle/>
          <a:p>
            <a:r>
              <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B3.</a:t>
            </a:r>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溫室設計專家</a:t>
            </a:r>
            <a:endPar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知識系統整合</a:t>
            </a:r>
            <a:endParaRPr lang="zh-TW"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向右箭號 7"/>
          <p:cNvSpPr/>
          <p:nvPr/>
        </p:nvSpPr>
        <p:spPr>
          <a:xfrm>
            <a:off x="3875449" y="2094492"/>
            <a:ext cx="501477" cy="39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solidFill>
                <a:prstClr val="white"/>
              </a:solidFill>
            </a:endParaRPr>
          </a:p>
        </p:txBody>
      </p:sp>
      <p:sp>
        <p:nvSpPr>
          <p:cNvPr id="12" name="向右箭號 11"/>
          <p:cNvSpPr/>
          <p:nvPr/>
        </p:nvSpPr>
        <p:spPr>
          <a:xfrm>
            <a:off x="7555845" y="2094492"/>
            <a:ext cx="501477" cy="39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solidFill>
                <a:prstClr val="white"/>
              </a:solidFill>
            </a:endParaRPr>
          </a:p>
        </p:txBody>
      </p:sp>
      <p:sp>
        <p:nvSpPr>
          <p:cNvPr id="13" name="Rectangle 19"/>
          <p:cNvSpPr>
            <a:spLocks noChangeArrowheads="1"/>
          </p:cNvSpPr>
          <p:nvPr/>
        </p:nvSpPr>
        <p:spPr bwMode="auto">
          <a:xfrm>
            <a:off x="3014915" y="859230"/>
            <a:ext cx="5929029" cy="485192"/>
          </a:xfrm>
          <a:prstGeom prst="rect">
            <a:avLst/>
          </a:prstGeom>
          <a:solidFill>
            <a:schemeClr val="accent6">
              <a:lumMod val="40000"/>
              <a:lumOff val="60000"/>
            </a:schemeClr>
          </a:solidFill>
          <a:ln/>
        </p:spPr>
        <p:style>
          <a:lnRef idx="1">
            <a:schemeClr val="accent3"/>
          </a:lnRef>
          <a:fillRef idx="2">
            <a:schemeClr val="accent3"/>
          </a:fillRef>
          <a:effectRef idx="1">
            <a:schemeClr val="accent3"/>
          </a:effectRef>
          <a:fontRef idx="minor">
            <a:schemeClr val="dk1"/>
          </a:fontRef>
        </p:style>
        <p:txBody>
          <a:bodyPr wrap="square" lIns="36000" tIns="18000" rIns="36000" bIns="18000" anchor="ctr">
            <a:spAutoFit/>
          </a:bodyPr>
          <a:lstStyle/>
          <a:p>
            <a:pPr algn="ctr">
              <a:lnSpc>
                <a:spcPts val="3500"/>
              </a:lnSpc>
            </a:pP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B.</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溫室構造設計輔助專家系統開發</a:t>
            </a: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(110</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矩形 14"/>
          <p:cNvSpPr/>
          <p:nvPr/>
        </p:nvSpPr>
        <p:spPr>
          <a:xfrm>
            <a:off x="822829" y="2847975"/>
            <a:ext cx="2920914" cy="350837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prstClr val="black"/>
                </a:solidFill>
                <a:latin typeface="標楷體" panose="03000509000000000000" pitchFamily="65" charset="-120"/>
                <a:ea typeface="標楷體" panose="03000509000000000000" pitchFamily="65" charset="-120"/>
              </a:rPr>
              <a:t>1.</a:t>
            </a:r>
            <a:r>
              <a:rPr lang="zh-TW" altLang="en-US" sz="2400" b="1" dirty="0">
                <a:solidFill>
                  <a:prstClr val="black"/>
                </a:solidFill>
                <a:latin typeface="Times New Roman" pitchFamily="18" charset="0"/>
                <a:ea typeface="標楷體" panose="03000509000000000000" pitchFamily="65" charset="-120"/>
                <a:cs typeface="Times New Roman" pitchFamily="18" charset="0"/>
              </a:rPr>
              <a:t>作物生產需求</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2.</a:t>
            </a:r>
            <a:r>
              <a:rPr lang="zh-TW" altLang="en-US" sz="2400" b="1" dirty="0">
                <a:solidFill>
                  <a:prstClr val="black"/>
                </a:solidFill>
                <a:latin typeface="Times New Roman" pitchFamily="18" charset="0"/>
                <a:ea typeface="標楷體" panose="03000509000000000000" pitchFamily="65" charset="-120"/>
                <a:cs typeface="Times New Roman" pitchFamily="18" charset="0"/>
              </a:rPr>
              <a:t>環境控制需求</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3.</a:t>
            </a:r>
            <a:r>
              <a:rPr lang="zh-TW" altLang="en-US" sz="2400" b="1" dirty="0">
                <a:solidFill>
                  <a:prstClr val="black"/>
                </a:solidFill>
                <a:latin typeface="Times New Roman" pitchFamily="18" charset="0"/>
                <a:ea typeface="標楷體" panose="03000509000000000000" pitchFamily="65" charset="-120"/>
                <a:cs typeface="Times New Roman" pitchFamily="18" charset="0"/>
              </a:rPr>
              <a:t>地理環境分析</a:t>
            </a:r>
            <a:endParaRPr lang="en-US" altLang="zh-TW" sz="2400" b="1" dirty="0">
              <a:solidFill>
                <a:prstClr val="black"/>
              </a:solidFill>
              <a:latin typeface="Times New Roman" pitchFamily="18" charset="0"/>
              <a:ea typeface="標楷體" panose="03000509000000000000" pitchFamily="65" charset="-120"/>
              <a:cs typeface="Times New Roman" pitchFamily="18" charset="0"/>
            </a:endParaRPr>
          </a:p>
          <a:p>
            <a:pPr algn="ctr"/>
            <a:r>
              <a:rPr lang="en-US" altLang="zh-TW" sz="2400" b="1" dirty="0">
                <a:solidFill>
                  <a:prstClr val="black"/>
                </a:solidFill>
                <a:latin typeface="標楷體" panose="03000509000000000000" pitchFamily="65" charset="-120"/>
                <a:ea typeface="標楷體" panose="03000509000000000000" pitchFamily="65" charset="-120"/>
              </a:rPr>
              <a:t>4.</a:t>
            </a:r>
            <a:r>
              <a:rPr lang="zh-TW" altLang="en-US" sz="2400" b="1" dirty="0">
                <a:solidFill>
                  <a:prstClr val="black"/>
                </a:solidFill>
                <a:latin typeface="標楷體" panose="03000509000000000000" pitchFamily="65" charset="-120"/>
                <a:ea typeface="標楷體" panose="03000509000000000000" pitchFamily="65" charset="-120"/>
              </a:rPr>
              <a:t>型式構造選擇</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5.</a:t>
            </a:r>
            <a:r>
              <a:rPr lang="zh-TW" altLang="en-US" sz="2400" b="1" dirty="0">
                <a:solidFill>
                  <a:prstClr val="black"/>
                </a:solidFill>
                <a:latin typeface="標楷體" panose="03000509000000000000" pitchFamily="65" charset="-120"/>
                <a:ea typeface="標楷體" panose="03000509000000000000" pitchFamily="65" charset="-120"/>
              </a:rPr>
              <a:t>環控系統選擇</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6.</a:t>
            </a:r>
            <a:r>
              <a:rPr lang="zh-TW" altLang="en-US" sz="2400" b="1" dirty="0">
                <a:solidFill>
                  <a:prstClr val="black"/>
                </a:solidFill>
                <a:latin typeface="標楷體" panose="03000509000000000000" pitchFamily="65" charset="-120"/>
                <a:ea typeface="標楷體" panose="03000509000000000000" pitchFamily="65" charset="-120"/>
              </a:rPr>
              <a:t>溫室材料選擇</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7.</a:t>
            </a:r>
            <a:r>
              <a:rPr lang="zh-TW" altLang="en-US" sz="2400" b="1" dirty="0">
                <a:solidFill>
                  <a:prstClr val="black"/>
                </a:solidFill>
                <a:latin typeface="標楷體" panose="03000509000000000000" pitchFamily="65" charset="-120"/>
                <a:ea typeface="標楷體" panose="03000509000000000000" pitchFamily="65" charset="-120"/>
              </a:rPr>
              <a:t>綜合成本分析</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8.</a:t>
            </a:r>
            <a:r>
              <a:rPr lang="zh-TW" altLang="en-US" sz="2400" b="1" dirty="0">
                <a:solidFill>
                  <a:prstClr val="black"/>
                </a:solidFill>
                <a:latin typeface="標楷體" panose="03000509000000000000" pitchFamily="65" charset="-120"/>
                <a:ea typeface="標楷體" panose="03000509000000000000" pitchFamily="65" charset="-120"/>
              </a:rPr>
              <a:t>性能風險分析</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9.</a:t>
            </a:r>
            <a:r>
              <a:rPr lang="zh-TW" altLang="en-US" sz="2400" b="1" dirty="0">
                <a:solidFill>
                  <a:prstClr val="black"/>
                </a:solidFill>
                <a:latin typeface="標楷體" panose="03000509000000000000" pitchFamily="65" charset="-120"/>
                <a:ea typeface="標楷體" panose="03000509000000000000" pitchFamily="65" charset="-120"/>
              </a:rPr>
              <a:t>決策設計分析</a:t>
            </a:r>
          </a:p>
        </p:txBody>
      </p:sp>
      <p:sp>
        <p:nvSpPr>
          <p:cNvPr id="16" name="矩形 15"/>
          <p:cNvSpPr/>
          <p:nvPr/>
        </p:nvSpPr>
        <p:spPr>
          <a:xfrm>
            <a:off x="4465052" y="2847975"/>
            <a:ext cx="2920914" cy="269948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prstClr val="black"/>
                </a:solidFill>
                <a:latin typeface="標楷體" panose="03000509000000000000" pitchFamily="65" charset="-120"/>
                <a:ea typeface="標楷體" panose="03000509000000000000" pitchFamily="65" charset="-120"/>
              </a:rPr>
              <a:t>1.</a:t>
            </a:r>
            <a:r>
              <a:rPr lang="zh-TW" altLang="en-US" sz="2400" b="1" dirty="0">
                <a:solidFill>
                  <a:prstClr val="black"/>
                </a:solidFill>
                <a:latin typeface="Times New Roman" pitchFamily="18" charset="0"/>
                <a:ea typeface="標楷體" panose="03000509000000000000" pitchFamily="65" charset="-120"/>
                <a:cs typeface="Times New Roman" pitchFamily="18" charset="0"/>
              </a:rPr>
              <a:t>材料優化設計</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2.</a:t>
            </a:r>
            <a:r>
              <a:rPr lang="zh-TW" altLang="en-US" sz="2400" b="1" dirty="0">
                <a:solidFill>
                  <a:prstClr val="black"/>
                </a:solidFill>
                <a:latin typeface="Times New Roman" pitchFamily="18" charset="0"/>
                <a:ea typeface="標楷體" panose="03000509000000000000" pitchFamily="65" charset="-120"/>
                <a:cs typeface="Times New Roman" pitchFamily="18" charset="0"/>
              </a:rPr>
              <a:t>形狀優化設計</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3.</a:t>
            </a:r>
            <a:r>
              <a:rPr lang="zh-TW" altLang="en-US" sz="2400" b="1" dirty="0">
                <a:solidFill>
                  <a:prstClr val="black"/>
                </a:solidFill>
                <a:latin typeface="Times New Roman" pitchFamily="18" charset="0"/>
                <a:ea typeface="標楷體" panose="03000509000000000000" pitchFamily="65" charset="-120"/>
                <a:cs typeface="Times New Roman" pitchFamily="18" charset="0"/>
              </a:rPr>
              <a:t>處理優化設計</a:t>
            </a:r>
            <a:endParaRPr lang="en-US" altLang="zh-TW" sz="2400" b="1" dirty="0">
              <a:solidFill>
                <a:prstClr val="black"/>
              </a:solidFill>
              <a:latin typeface="Times New Roman" pitchFamily="18" charset="0"/>
              <a:ea typeface="標楷體" panose="03000509000000000000" pitchFamily="65" charset="-120"/>
              <a:cs typeface="Times New Roman" pitchFamily="18" charset="0"/>
            </a:endParaRPr>
          </a:p>
          <a:p>
            <a:pPr algn="ctr"/>
            <a:r>
              <a:rPr lang="en-US" altLang="zh-TW" sz="2400" b="1" dirty="0">
                <a:solidFill>
                  <a:prstClr val="black"/>
                </a:solidFill>
                <a:latin typeface="標楷體" panose="03000509000000000000" pitchFamily="65" charset="-120"/>
                <a:ea typeface="標楷體" panose="03000509000000000000" pitchFamily="65" charset="-120"/>
              </a:rPr>
              <a:t>4.</a:t>
            </a:r>
            <a:r>
              <a:rPr lang="zh-TW" altLang="en-US" sz="2400" b="1" dirty="0">
                <a:solidFill>
                  <a:prstClr val="black"/>
                </a:solidFill>
                <a:latin typeface="標楷體" panose="03000509000000000000" pitchFamily="65" charset="-120"/>
                <a:ea typeface="標楷體" panose="03000509000000000000" pitchFamily="65" charset="-120"/>
              </a:rPr>
              <a:t>機能優化設計</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5.</a:t>
            </a:r>
            <a:r>
              <a:rPr lang="zh-TW" altLang="en-US" sz="2400" b="1" dirty="0">
                <a:solidFill>
                  <a:prstClr val="black"/>
                </a:solidFill>
                <a:latin typeface="標楷體" panose="03000509000000000000" pitchFamily="65" charset="-120"/>
                <a:ea typeface="標楷體" panose="03000509000000000000" pitchFamily="65" charset="-120"/>
              </a:rPr>
              <a:t>安全性能優化</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6.</a:t>
            </a:r>
            <a:r>
              <a:rPr lang="zh-TW" altLang="en-US" sz="2400" b="1" dirty="0">
                <a:solidFill>
                  <a:prstClr val="black"/>
                </a:solidFill>
                <a:latin typeface="標楷體" panose="03000509000000000000" pitchFamily="65" charset="-120"/>
                <a:ea typeface="標楷體" panose="03000509000000000000" pitchFamily="65" charset="-120"/>
              </a:rPr>
              <a:t>綜合成本優化</a:t>
            </a:r>
            <a:endParaRPr lang="en-US" altLang="zh-TW" sz="2400" b="1" dirty="0">
              <a:solidFill>
                <a:prstClr val="black"/>
              </a:solidFill>
              <a:latin typeface="標楷體" panose="03000509000000000000" pitchFamily="65" charset="-120"/>
              <a:ea typeface="標楷體" panose="03000509000000000000" pitchFamily="65" charset="-120"/>
            </a:endParaRPr>
          </a:p>
        </p:txBody>
      </p:sp>
      <p:sp>
        <p:nvSpPr>
          <p:cNvPr id="17" name="矩形 16"/>
          <p:cNvSpPr/>
          <p:nvPr/>
        </p:nvSpPr>
        <p:spPr>
          <a:xfrm>
            <a:off x="8397081" y="2847975"/>
            <a:ext cx="2920914" cy="261388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prstClr val="black"/>
                </a:solidFill>
                <a:latin typeface="標楷體" panose="03000509000000000000" pitchFamily="65" charset="-120"/>
                <a:ea typeface="標楷體" panose="03000509000000000000" pitchFamily="65" charset="-120"/>
              </a:rPr>
              <a:t>1.</a:t>
            </a:r>
            <a:r>
              <a:rPr lang="zh-TW" altLang="en-US" sz="2400" b="1" dirty="0">
                <a:solidFill>
                  <a:prstClr val="black"/>
                </a:solidFill>
                <a:latin typeface="標楷體" panose="03000509000000000000" pitchFamily="65" charset="-120"/>
                <a:ea typeface="標楷體" panose="03000509000000000000" pitchFamily="65" charset="-120"/>
              </a:rPr>
              <a:t>使用</a:t>
            </a:r>
            <a:r>
              <a:rPr lang="zh-TW" altLang="en-US" sz="2400" b="1" dirty="0">
                <a:solidFill>
                  <a:prstClr val="black"/>
                </a:solidFill>
                <a:latin typeface="Times New Roman" pitchFamily="18" charset="0"/>
                <a:ea typeface="標楷體" panose="03000509000000000000" pitchFamily="65" charset="-120"/>
                <a:cs typeface="Times New Roman" pitchFamily="18" charset="0"/>
              </a:rPr>
              <a:t>介面整合</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2.</a:t>
            </a:r>
            <a:r>
              <a:rPr lang="zh-TW" altLang="en-US" sz="2400" b="1" dirty="0">
                <a:solidFill>
                  <a:prstClr val="black"/>
                </a:solidFill>
                <a:latin typeface="標楷體" panose="03000509000000000000" pitchFamily="65" charset="-120"/>
                <a:ea typeface="標楷體" panose="03000509000000000000" pitchFamily="65" charset="-120"/>
              </a:rPr>
              <a:t>全</a:t>
            </a:r>
            <a:r>
              <a:rPr lang="zh-TW" altLang="en-US" sz="2400" b="1" dirty="0">
                <a:solidFill>
                  <a:prstClr val="black"/>
                </a:solidFill>
                <a:latin typeface="Times New Roman" pitchFamily="18" charset="0"/>
                <a:ea typeface="標楷體" panose="03000509000000000000" pitchFamily="65" charset="-120"/>
                <a:cs typeface="Times New Roman" pitchFamily="18" charset="0"/>
              </a:rPr>
              <a:t>知識庫整合</a:t>
            </a:r>
            <a:endParaRPr lang="en-US" altLang="zh-TW" sz="2400" b="1" dirty="0">
              <a:solidFill>
                <a:prstClr val="black"/>
              </a:solidFill>
              <a:latin typeface="Times New Roman" pitchFamily="18" charset="0"/>
              <a:ea typeface="標楷體" panose="03000509000000000000" pitchFamily="65" charset="-120"/>
              <a:cs typeface="Times New Roman" pitchFamily="18" charset="0"/>
            </a:endParaRPr>
          </a:p>
          <a:p>
            <a:pPr algn="ctr"/>
            <a:r>
              <a:rPr lang="en-US" altLang="zh-TW" sz="2400" b="1" dirty="0">
                <a:solidFill>
                  <a:prstClr val="black"/>
                </a:solidFill>
                <a:latin typeface="標楷體" panose="03000509000000000000" pitchFamily="65" charset="-120"/>
                <a:ea typeface="標楷體" panose="03000509000000000000" pitchFamily="65" charset="-120"/>
              </a:rPr>
              <a:t>3.</a:t>
            </a:r>
            <a:r>
              <a:rPr lang="zh-TW" altLang="en-US" sz="2400" b="1" dirty="0">
                <a:solidFill>
                  <a:prstClr val="black"/>
                </a:solidFill>
                <a:latin typeface="標楷體" panose="03000509000000000000" pitchFamily="65" charset="-120"/>
                <a:ea typeface="標楷體" panose="03000509000000000000" pitchFamily="65" charset="-120"/>
              </a:rPr>
              <a:t>決策機制整合</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4.</a:t>
            </a:r>
            <a:r>
              <a:rPr lang="zh-TW" altLang="en-US" sz="2400" b="1" dirty="0">
                <a:solidFill>
                  <a:prstClr val="black"/>
                </a:solidFill>
                <a:latin typeface="標楷體" panose="03000509000000000000" pitchFamily="65" charset="-120"/>
                <a:ea typeface="標楷體" panose="03000509000000000000" pitchFamily="65" charset="-120"/>
              </a:rPr>
              <a:t>專家使用測試</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5.</a:t>
            </a:r>
            <a:r>
              <a:rPr lang="zh-TW" altLang="en-US" sz="2400" b="1" dirty="0">
                <a:solidFill>
                  <a:prstClr val="black"/>
                </a:solidFill>
                <a:latin typeface="標楷體" panose="03000509000000000000" pitchFamily="65" charset="-120"/>
                <a:ea typeface="標楷體" panose="03000509000000000000" pitchFamily="65" charset="-120"/>
              </a:rPr>
              <a:t>設計使用測試</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6.</a:t>
            </a:r>
            <a:r>
              <a:rPr lang="zh-TW" altLang="en-US" sz="2400" b="1" dirty="0">
                <a:solidFill>
                  <a:prstClr val="black"/>
                </a:solidFill>
                <a:latin typeface="標楷體" panose="03000509000000000000" pitchFamily="65" charset="-120"/>
                <a:ea typeface="標楷體" panose="03000509000000000000" pitchFamily="65" charset="-120"/>
              </a:rPr>
              <a:t>應用使用測試</a:t>
            </a:r>
            <a:endParaRPr lang="en-US" altLang="zh-TW" sz="2400" b="1" dirty="0">
              <a:solidFill>
                <a:prstClr val="black"/>
              </a:solidFill>
              <a:latin typeface="標楷體" panose="03000509000000000000" pitchFamily="65" charset="-120"/>
              <a:ea typeface="標楷體" panose="03000509000000000000" pitchFamily="65" charset="-120"/>
            </a:endParaRPr>
          </a:p>
        </p:txBody>
      </p:sp>
      <p:sp>
        <p:nvSpPr>
          <p:cNvPr id="14" name="文字方塊 13"/>
          <p:cNvSpPr txBox="1"/>
          <p:nvPr/>
        </p:nvSpPr>
        <p:spPr>
          <a:xfrm>
            <a:off x="133731" y="96245"/>
            <a:ext cx="5706237" cy="584775"/>
          </a:xfrm>
          <a:prstGeom prst="rect">
            <a:avLst/>
          </a:prstGeom>
          <a:noFill/>
        </p:spPr>
        <p:txBody>
          <a:bodyPr wrap="square" rtlCol="0">
            <a:spAutoFit/>
          </a:bodyPr>
          <a:lstStyle/>
          <a:p>
            <a:r>
              <a:rPr lang="zh-TW" altLang="en-US" sz="3200" b="1" dirty="0">
                <a:solidFill>
                  <a:prstClr val="black"/>
                </a:solidFill>
                <a:latin typeface="標楷體" panose="03000509000000000000" pitchFamily="65" charset="-120"/>
                <a:ea typeface="標楷體" panose="03000509000000000000" pitchFamily="65" charset="-120"/>
              </a:rPr>
              <a:t>五、</a:t>
            </a:r>
            <a:r>
              <a:rPr lang="en-US" altLang="zh-TW" sz="3200" b="1" dirty="0">
                <a:solidFill>
                  <a:prstClr val="black"/>
                </a:solidFill>
                <a:latin typeface="標楷體" panose="03000509000000000000" pitchFamily="65" charset="-120"/>
                <a:ea typeface="標楷體" panose="03000509000000000000" pitchFamily="65" charset="-120"/>
              </a:rPr>
              <a:t>110</a:t>
            </a:r>
            <a:r>
              <a:rPr lang="zh-TW" altLang="en-US" sz="3200" b="1" dirty="0">
                <a:solidFill>
                  <a:prstClr val="black"/>
                </a:solidFill>
                <a:latin typeface="標楷體" panose="03000509000000000000" pitchFamily="65" charset="-120"/>
                <a:ea typeface="標楷體" panose="03000509000000000000" pitchFamily="65" charset="-120"/>
              </a:rPr>
              <a:t>年度先期研究與規劃</a:t>
            </a:r>
          </a:p>
        </p:txBody>
      </p:sp>
    </p:spTree>
    <p:extLst>
      <p:ext uri="{BB962C8B-B14F-4D97-AF65-F5344CB8AC3E}">
        <p14:creationId xmlns:p14="http://schemas.microsoft.com/office/powerpoint/2010/main" val="11375307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77</a:t>
            </a:fld>
            <a:endParaRPr lang="zh-TW" altLang="en-US" dirty="0">
              <a:solidFill>
                <a:prstClr val="black">
                  <a:tint val="75000"/>
                </a:prstClr>
              </a:solidFill>
            </a:endParaRPr>
          </a:p>
        </p:txBody>
      </p:sp>
      <p:pic>
        <p:nvPicPr>
          <p:cNvPr id="6" name="圖片 5"/>
          <p:cNvPicPr>
            <a:picLocks noChangeAspect="1"/>
          </p:cNvPicPr>
          <p:nvPr/>
        </p:nvPicPr>
        <p:blipFill>
          <a:blip r:embed="rId2"/>
          <a:stretch>
            <a:fillRect/>
          </a:stretch>
        </p:blipFill>
        <p:spPr>
          <a:xfrm>
            <a:off x="0" y="1316513"/>
            <a:ext cx="1952625" cy="3314700"/>
          </a:xfrm>
          <a:prstGeom prst="rect">
            <a:avLst/>
          </a:prstGeom>
        </p:spPr>
      </p:pic>
      <p:sp>
        <p:nvSpPr>
          <p:cNvPr id="7" name="向右箭號 6"/>
          <p:cNvSpPr/>
          <p:nvPr/>
        </p:nvSpPr>
        <p:spPr>
          <a:xfrm>
            <a:off x="1637247" y="1762125"/>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228600" y="371475"/>
            <a:ext cx="2421731" cy="461665"/>
          </a:xfrm>
          <a:prstGeom prst="rect">
            <a:avLst/>
          </a:prstGeom>
          <a:noFill/>
        </p:spPr>
        <p:txBody>
          <a:bodyPr wrap="square" rtlCol="0">
            <a:spAutoFit/>
          </a:bodyPr>
          <a:lstStyle/>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溫室作物選擇</a:t>
            </a:r>
          </a:p>
        </p:txBody>
      </p:sp>
      <p:pic>
        <p:nvPicPr>
          <p:cNvPr id="9" name="圖片 8"/>
          <p:cNvPicPr>
            <a:picLocks noChangeAspect="1"/>
          </p:cNvPicPr>
          <p:nvPr/>
        </p:nvPicPr>
        <p:blipFill rotWithShape="1">
          <a:blip r:embed="rId3"/>
          <a:srcRect r="15700"/>
          <a:stretch/>
        </p:blipFill>
        <p:spPr>
          <a:xfrm>
            <a:off x="1952625" y="1316513"/>
            <a:ext cx="2301340" cy="2847976"/>
          </a:xfrm>
          <a:prstGeom prst="rect">
            <a:avLst/>
          </a:prstGeom>
          <a:ln>
            <a:solidFill>
              <a:schemeClr val="tx1"/>
            </a:solidFill>
          </a:ln>
        </p:spPr>
      </p:pic>
      <p:sp>
        <p:nvSpPr>
          <p:cNvPr id="10" name="向右箭號 9"/>
          <p:cNvSpPr/>
          <p:nvPr/>
        </p:nvSpPr>
        <p:spPr>
          <a:xfrm>
            <a:off x="2650331" y="2305050"/>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rotWithShape="1">
          <a:blip r:embed="rId4"/>
          <a:srcRect t="11192"/>
          <a:stretch/>
        </p:blipFill>
        <p:spPr>
          <a:xfrm>
            <a:off x="3103295" y="1895475"/>
            <a:ext cx="9088705" cy="4404566"/>
          </a:xfrm>
          <a:prstGeom prst="rect">
            <a:avLst/>
          </a:prstGeom>
          <a:ln>
            <a:solidFill>
              <a:schemeClr val="tx1"/>
            </a:solidFill>
          </a:ln>
        </p:spPr>
      </p:pic>
    </p:spTree>
    <p:extLst>
      <p:ext uri="{BB962C8B-B14F-4D97-AF65-F5344CB8AC3E}">
        <p14:creationId xmlns:p14="http://schemas.microsoft.com/office/powerpoint/2010/main" val="97783787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rotWithShape="1">
          <a:blip r:embed="rId2"/>
          <a:srcRect l="6027"/>
          <a:stretch/>
        </p:blipFill>
        <p:spPr>
          <a:xfrm>
            <a:off x="2305050" y="1063703"/>
            <a:ext cx="8496300" cy="5441872"/>
          </a:xfrm>
          <a:prstGeom prst="rect">
            <a:avLst/>
          </a:prstGeom>
          <a:ln>
            <a:solidFill>
              <a:schemeClr val="tx1"/>
            </a:solidFill>
          </a:ln>
        </p:spPr>
      </p:pic>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78</a:t>
            </a:fld>
            <a:endParaRPr lang="zh-TW" altLang="en-US" dirty="0">
              <a:solidFill>
                <a:prstClr val="black">
                  <a:tint val="75000"/>
                </a:prstClr>
              </a:solidFill>
            </a:endParaRPr>
          </a:p>
        </p:txBody>
      </p:sp>
      <p:sp>
        <p:nvSpPr>
          <p:cNvPr id="6" name="文字方塊 5"/>
          <p:cNvSpPr txBox="1"/>
          <p:nvPr/>
        </p:nvSpPr>
        <p:spPr>
          <a:xfrm>
            <a:off x="228601" y="371475"/>
            <a:ext cx="3075432" cy="461665"/>
          </a:xfrm>
          <a:prstGeom prst="rect">
            <a:avLst/>
          </a:prstGeom>
          <a:noFill/>
        </p:spPr>
        <p:txBody>
          <a:bodyPr wrap="square" rtlCol="0">
            <a:spAutoFit/>
          </a:bodyPr>
          <a:lstStyle/>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作物環境需求分析</a:t>
            </a:r>
          </a:p>
        </p:txBody>
      </p:sp>
      <p:pic>
        <p:nvPicPr>
          <p:cNvPr id="7" name="圖片 6"/>
          <p:cNvPicPr>
            <a:picLocks noChangeAspect="1"/>
          </p:cNvPicPr>
          <p:nvPr/>
        </p:nvPicPr>
        <p:blipFill>
          <a:blip r:embed="rId3"/>
          <a:stretch>
            <a:fillRect/>
          </a:stretch>
        </p:blipFill>
        <p:spPr>
          <a:xfrm>
            <a:off x="0" y="1316513"/>
            <a:ext cx="1952625" cy="3314700"/>
          </a:xfrm>
          <a:prstGeom prst="rect">
            <a:avLst/>
          </a:prstGeom>
        </p:spPr>
      </p:pic>
      <p:sp>
        <p:nvSpPr>
          <p:cNvPr id="8" name="向右箭號 7"/>
          <p:cNvSpPr/>
          <p:nvPr/>
        </p:nvSpPr>
        <p:spPr>
          <a:xfrm>
            <a:off x="1694397" y="2000250"/>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822906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79</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r="19166"/>
          <a:stretch/>
        </p:blipFill>
        <p:spPr>
          <a:xfrm>
            <a:off x="3866026" y="231776"/>
            <a:ext cx="6468599" cy="6474481"/>
          </a:xfrm>
          <a:prstGeom prst="rect">
            <a:avLst/>
          </a:prstGeom>
          <a:ln>
            <a:solidFill>
              <a:schemeClr val="tx1"/>
            </a:solidFill>
          </a:ln>
        </p:spPr>
      </p:pic>
      <p:sp>
        <p:nvSpPr>
          <p:cNvPr id="6" name="文字方塊 5"/>
          <p:cNvSpPr txBox="1"/>
          <p:nvPr/>
        </p:nvSpPr>
        <p:spPr>
          <a:xfrm>
            <a:off x="182688" y="231776"/>
            <a:ext cx="3089149" cy="461665"/>
          </a:xfrm>
          <a:prstGeom prst="rect">
            <a:avLst/>
          </a:prstGeom>
          <a:noFill/>
        </p:spPr>
        <p:txBody>
          <a:bodyPr wrap="square" rtlCol="0">
            <a:spAutoFit/>
          </a:bodyPr>
          <a:lstStyle/>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種植地區環境分析</a:t>
            </a:r>
          </a:p>
        </p:txBody>
      </p:sp>
      <p:pic>
        <p:nvPicPr>
          <p:cNvPr id="7" name="圖片 6"/>
          <p:cNvPicPr>
            <a:picLocks noChangeAspect="1"/>
          </p:cNvPicPr>
          <p:nvPr/>
        </p:nvPicPr>
        <p:blipFill>
          <a:blip r:embed="rId3"/>
          <a:stretch>
            <a:fillRect/>
          </a:stretch>
        </p:blipFill>
        <p:spPr>
          <a:xfrm>
            <a:off x="1438275" y="1126013"/>
            <a:ext cx="1952625" cy="3314700"/>
          </a:xfrm>
          <a:prstGeom prst="rect">
            <a:avLst/>
          </a:prstGeom>
        </p:spPr>
      </p:pic>
      <p:sp>
        <p:nvSpPr>
          <p:cNvPr id="8" name="向右箭號 7"/>
          <p:cNvSpPr/>
          <p:nvPr/>
        </p:nvSpPr>
        <p:spPr>
          <a:xfrm>
            <a:off x="3124200" y="2057400"/>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935356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a:t>
            </a:fld>
            <a:endParaRPr lang="zh-TW" altLang="en-US" dirty="0">
              <a:solidFill>
                <a:prstClr val="black">
                  <a:tint val="75000"/>
                </a:prstClr>
              </a:solidFill>
            </a:endParaRPr>
          </a:p>
        </p:txBody>
      </p:sp>
      <p:sp>
        <p:nvSpPr>
          <p:cNvPr id="5" name="矩形 4"/>
          <p:cNvSpPr/>
          <p:nvPr/>
        </p:nvSpPr>
        <p:spPr>
          <a:xfrm>
            <a:off x="1363242" y="1382081"/>
            <a:ext cx="3041089" cy="830997"/>
          </a:xfrm>
          <a:prstGeom prst="rect">
            <a:avLst/>
          </a:prstGeom>
          <a:solidFill>
            <a:srgbClr val="F79646">
              <a:lumMod val="60000"/>
              <a:lumOff val="40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A1.</a:t>
            </a:r>
            <a:r>
              <a:rPr kumimoji="0" lang="zh-TW"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溫室材料</a:t>
            </a:r>
            <a:r>
              <a:rPr kumimoji="0" lang="zh-TW"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技術</a:t>
            </a:r>
            <a:endParaRPr kumimoji="0" lang="en-US"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知識</a:t>
            </a:r>
            <a:r>
              <a:rPr kumimoji="0" lang="zh-TW"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庫建立</a:t>
            </a:r>
            <a:endParaRPr kumimoji="0" lang="zh-TW" altLang="en-US" sz="2400" b="1" i="0" u="none" strike="noStrike" kern="0" cap="none" spc="0" normalizeH="0" baseline="0" noProof="0" dirty="0">
              <a:ln>
                <a:noFill/>
              </a:ln>
              <a:solidFill>
                <a:prstClr val="black"/>
              </a:solidFill>
              <a:effectLst/>
              <a:uLnTx/>
              <a:uFillTx/>
            </a:endParaRPr>
          </a:p>
        </p:txBody>
      </p:sp>
      <p:sp>
        <p:nvSpPr>
          <p:cNvPr id="6" name="矩形 5"/>
          <p:cNvSpPr/>
          <p:nvPr/>
        </p:nvSpPr>
        <p:spPr>
          <a:xfrm>
            <a:off x="1359538" y="4315885"/>
            <a:ext cx="3183888" cy="830997"/>
          </a:xfrm>
          <a:prstGeom prst="rect">
            <a:avLst/>
          </a:prstGeom>
          <a:solidFill>
            <a:srgbClr val="F79646">
              <a:lumMod val="60000"/>
              <a:lumOff val="40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A2.</a:t>
            </a:r>
            <a:r>
              <a:rPr kumimoji="0" lang="zh-TW"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溫室分析</a:t>
            </a:r>
            <a:r>
              <a:rPr kumimoji="0" lang="zh-TW"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技術</a:t>
            </a:r>
            <a:endParaRPr kumimoji="0" lang="en-US"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知識</a:t>
            </a:r>
            <a:r>
              <a:rPr kumimoji="0" lang="zh-TW"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庫建立</a:t>
            </a:r>
            <a:endParaRPr kumimoji="0" lang="zh-TW" altLang="en-US" sz="2400" b="1" i="0" u="none" strike="noStrike" kern="0" cap="none" spc="0" normalizeH="0" baseline="0" noProof="0" dirty="0">
              <a:ln>
                <a:noFill/>
              </a:ln>
              <a:solidFill>
                <a:prstClr val="black"/>
              </a:solidFill>
              <a:effectLst/>
              <a:uLnTx/>
              <a:uFillTx/>
            </a:endParaRPr>
          </a:p>
        </p:txBody>
      </p:sp>
      <p:sp>
        <p:nvSpPr>
          <p:cNvPr id="7" name="矩形 6"/>
          <p:cNvSpPr/>
          <p:nvPr/>
        </p:nvSpPr>
        <p:spPr>
          <a:xfrm>
            <a:off x="4960540" y="2646601"/>
            <a:ext cx="2740607" cy="830997"/>
          </a:xfrm>
          <a:prstGeom prst="rect">
            <a:avLst/>
          </a:prstGeom>
          <a:solidFill>
            <a:srgbClr val="F79646">
              <a:lumMod val="60000"/>
              <a:lumOff val="40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A3.</a:t>
            </a:r>
            <a:r>
              <a:rPr kumimoji="0" lang="zh-TW"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溫室</a:t>
            </a:r>
            <a:r>
              <a:rPr kumimoji="0" lang="zh-TW"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設計技術</a:t>
            </a:r>
            <a:endParaRPr kumimoji="0" lang="en-US"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知識</a:t>
            </a:r>
            <a:r>
              <a:rPr kumimoji="0" lang="zh-TW"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庫建立</a:t>
            </a:r>
            <a:endParaRPr kumimoji="0" lang="zh-TW" altLang="en-US" sz="2400" b="1" i="0" u="none" strike="noStrike" kern="0" cap="none" spc="0" normalizeH="0" baseline="0" noProof="0" dirty="0">
              <a:ln>
                <a:noFill/>
              </a:ln>
              <a:solidFill>
                <a:prstClr val="black"/>
              </a:solidFill>
              <a:effectLst/>
              <a:uLnTx/>
              <a:uFillTx/>
            </a:endParaRPr>
          </a:p>
        </p:txBody>
      </p:sp>
      <p:sp>
        <p:nvSpPr>
          <p:cNvPr id="8" name="矩形 7"/>
          <p:cNvSpPr/>
          <p:nvPr/>
        </p:nvSpPr>
        <p:spPr>
          <a:xfrm>
            <a:off x="8610600" y="2465143"/>
            <a:ext cx="3006322" cy="1200329"/>
          </a:xfrm>
          <a:prstGeom prst="rect">
            <a:avLst/>
          </a:prstGeom>
          <a:solidFill>
            <a:srgbClr val="F79646">
              <a:lumMod val="40000"/>
              <a:lumOff val="60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A4.</a:t>
            </a:r>
            <a:r>
              <a:rPr kumimoji="0" lang="zh-TW"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溫室</a:t>
            </a:r>
            <a:r>
              <a:rPr kumimoji="0" lang="zh-TW"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設計</a:t>
            </a:r>
            <a:endParaRPr kumimoji="0" lang="en-US"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專家</a:t>
            </a:r>
            <a:r>
              <a:rPr kumimoji="0" lang="zh-TW"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知識</a:t>
            </a:r>
            <a:r>
              <a:rPr kumimoji="0" lang="zh-TW"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系統</a:t>
            </a:r>
            <a:endParaRPr kumimoji="0" lang="en-US"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zh-TW" sz="2400" b="1" i="0" u="none" strike="noStrike" kern="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規劃設計</a:t>
            </a:r>
            <a:endParaRPr kumimoji="0" lang="zh-TW" altLang="en-US" sz="2400" b="1" i="0" u="none" strike="noStrike" kern="0" cap="none" spc="0" normalizeH="0" baseline="0" noProof="0" dirty="0">
              <a:ln>
                <a:noFill/>
              </a:ln>
              <a:solidFill>
                <a:prstClr val="black"/>
              </a:solidFill>
              <a:effectLst/>
              <a:uLnTx/>
              <a:uFillTx/>
            </a:endParaRPr>
          </a:p>
        </p:txBody>
      </p:sp>
      <p:sp>
        <p:nvSpPr>
          <p:cNvPr id="9" name="矩形 8"/>
          <p:cNvSpPr/>
          <p:nvPr/>
        </p:nvSpPr>
        <p:spPr>
          <a:xfrm>
            <a:off x="1546594" y="2256983"/>
            <a:ext cx="2472846" cy="1610234"/>
          </a:xfrm>
          <a:prstGeom prst="rect">
            <a:avLst/>
          </a:prstGeom>
          <a:solidFill>
            <a:srgbClr val="4BACC6">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披覆材料</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2.</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結構材料</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3.</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基礎材料</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4.</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連接材料</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10" name="矩形 9"/>
          <p:cNvSpPr/>
          <p:nvPr/>
        </p:nvSpPr>
        <p:spPr>
          <a:xfrm>
            <a:off x="1454022" y="5217042"/>
            <a:ext cx="2657989" cy="1139310"/>
          </a:xfrm>
          <a:prstGeom prst="rect">
            <a:avLst/>
          </a:prstGeom>
          <a:solidFill>
            <a:srgbClr val="4BACC6">
              <a:lumMod val="20000"/>
              <a:lumOff val="80000"/>
            </a:srgb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流體動力分析</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2.</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材料性能分析</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3.</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結構工程分析 </a:t>
            </a:r>
          </a:p>
        </p:txBody>
      </p:sp>
      <p:sp>
        <p:nvSpPr>
          <p:cNvPr id="11" name="矩形 10"/>
          <p:cNvSpPr/>
          <p:nvPr/>
        </p:nvSpPr>
        <p:spPr>
          <a:xfrm>
            <a:off x="5145206" y="3675153"/>
            <a:ext cx="2432198" cy="2863761"/>
          </a:xfrm>
          <a:prstGeom prst="rect">
            <a:avLst/>
          </a:prstGeom>
          <a:solidFill>
            <a:srgbClr val="4BACC6">
              <a:lumMod val="20000"/>
              <a:lumOff val="80000"/>
            </a:srgbClr>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溫室規範設計</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2.</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溫室型式設計</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3.</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溫室材料設計</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5.</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溫室結構設計</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6.</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溫室基礎設計</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7.</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溫室製造設計</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8.</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溫室施工設計</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12" name="矩形 11"/>
          <p:cNvSpPr/>
          <p:nvPr/>
        </p:nvSpPr>
        <p:spPr>
          <a:xfrm>
            <a:off x="8354938" y="3911014"/>
            <a:ext cx="3619501" cy="1190592"/>
          </a:xfrm>
          <a:prstGeom prst="rect">
            <a:avLst/>
          </a:prstGeom>
          <a:solidFill>
            <a:srgbClr val="4BACC6">
              <a:lumMod val="20000"/>
              <a:lumOff val="80000"/>
            </a:srgbClr>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溫室設計專家系統規劃</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2.</a:t>
            </a:r>
            <a:r>
              <a:rPr kumimoji="0" lang="zh-TW" altLang="en-US"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溫室技術專家系統設計</a:t>
            </a:r>
            <a:endParaRPr kumimoji="0" lang="en-US" altLang="zh-TW" sz="2400" b="1"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cxnSp>
        <p:nvCxnSpPr>
          <p:cNvPr id="13" name="直線單箭頭接點 12"/>
          <p:cNvCxnSpPr/>
          <p:nvPr/>
        </p:nvCxnSpPr>
        <p:spPr>
          <a:xfrm>
            <a:off x="4383413" y="2472689"/>
            <a:ext cx="325067" cy="315821"/>
          </a:xfrm>
          <a:prstGeom prst="straightConnector1">
            <a:avLst/>
          </a:prstGeom>
          <a:noFill/>
          <a:ln w="76200" cap="flat" cmpd="sng" algn="ctr">
            <a:solidFill>
              <a:srgbClr val="FF0000"/>
            </a:solidFill>
            <a:prstDash val="solid"/>
            <a:tailEnd type="triangle"/>
          </a:ln>
          <a:effectLst/>
        </p:spPr>
      </p:cxnSp>
      <p:cxnSp>
        <p:nvCxnSpPr>
          <p:cNvPr id="14" name="直線單箭頭接點 13"/>
          <p:cNvCxnSpPr/>
          <p:nvPr/>
        </p:nvCxnSpPr>
        <p:spPr>
          <a:xfrm flipV="1">
            <a:off x="4464892" y="3652677"/>
            <a:ext cx="358219" cy="284030"/>
          </a:xfrm>
          <a:prstGeom prst="straightConnector1">
            <a:avLst/>
          </a:prstGeom>
          <a:noFill/>
          <a:ln w="76200" cap="flat" cmpd="sng" algn="ctr">
            <a:solidFill>
              <a:srgbClr val="FF0000"/>
            </a:solidFill>
            <a:prstDash val="solid"/>
            <a:tailEnd type="triangle"/>
          </a:ln>
          <a:effectLst/>
        </p:spPr>
      </p:cxnSp>
      <p:cxnSp>
        <p:nvCxnSpPr>
          <p:cNvPr id="15" name="直線單箭頭接點 14"/>
          <p:cNvCxnSpPr/>
          <p:nvPr/>
        </p:nvCxnSpPr>
        <p:spPr>
          <a:xfrm>
            <a:off x="7896225" y="3062100"/>
            <a:ext cx="439663" cy="0"/>
          </a:xfrm>
          <a:prstGeom prst="straightConnector1">
            <a:avLst/>
          </a:prstGeom>
          <a:noFill/>
          <a:ln w="76200" cap="flat" cmpd="sng" algn="ctr">
            <a:solidFill>
              <a:srgbClr val="FF0000"/>
            </a:solidFill>
            <a:prstDash val="solid"/>
            <a:tailEnd type="triangle"/>
          </a:ln>
          <a:effectLst/>
        </p:spPr>
      </p:cxnSp>
      <p:sp>
        <p:nvSpPr>
          <p:cNvPr id="17" name="矩形 16"/>
          <p:cNvSpPr/>
          <p:nvPr/>
        </p:nvSpPr>
        <p:spPr>
          <a:xfrm>
            <a:off x="971440" y="171906"/>
            <a:ext cx="2491088" cy="461665"/>
          </a:xfrm>
          <a:prstGeom prst="rect">
            <a:avLst/>
          </a:prstGeom>
        </p:spPr>
        <p:txBody>
          <a:bodyPr wrap="square">
            <a:spAutoFit/>
          </a:bodyPr>
          <a:lstStyle/>
          <a:p>
            <a:pPr marL="269875" lvl="0" indent="635"/>
            <a:r>
              <a:rPr lang="en-US" altLang="zh-TW" sz="2400"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研發流程</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1" name="Rectangle 19"/>
          <p:cNvSpPr>
            <a:spLocks noChangeArrowheads="1"/>
          </p:cNvSpPr>
          <p:nvPr/>
        </p:nvSpPr>
        <p:spPr bwMode="auto">
          <a:xfrm>
            <a:off x="3672880" y="510445"/>
            <a:ext cx="5959060" cy="485192"/>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wrap="square" lIns="36000" tIns="18000" rIns="36000" bIns="18000" anchor="ctr">
            <a:spAutoFit/>
          </a:bodyPr>
          <a:lstStyle/>
          <a:p>
            <a:pPr marL="0" marR="0" lvl="0" indent="0" algn="ctr" defTabSz="914400" eaLnBrk="1" fontAlgn="auto" latinLnBrk="0" hangingPunct="1">
              <a:lnSpc>
                <a:spcPts val="3500"/>
              </a:lnSpc>
              <a:spcBef>
                <a:spcPts val="0"/>
              </a:spcBef>
              <a:spcAft>
                <a:spcPts val="0"/>
              </a:spcAft>
              <a:buClrTx/>
              <a:buSzTx/>
              <a:buFontTx/>
              <a:buNone/>
              <a:tabLst/>
              <a:defRPr/>
            </a:pPr>
            <a:r>
              <a:rPr kumimoji="0" lang="en-US" altLang="zh-TW" sz="2400" b="1" i="0" u="none" strike="noStrike" kern="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a:t>
            </a:r>
            <a:r>
              <a:rPr kumimoji="0" lang="zh-TW"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溫室構造技術專家系統規劃設計</a:t>
            </a:r>
            <a:r>
              <a:rPr kumimoji="0" lang="en-US" altLang="zh-TW" sz="2400" b="1" i="0" u="none" strike="noStrike" kern="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(109</a:t>
            </a:r>
            <a:r>
              <a:rPr kumimoji="0" lang="zh-TW"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年</a:t>
            </a:r>
            <a:r>
              <a:rPr kumimoji="0" lang="en-US" altLang="zh-TW" sz="2400" b="1" i="0" u="none" strike="noStrike" kern="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p>
        </p:txBody>
      </p:sp>
    </p:spTree>
    <p:extLst>
      <p:ext uri="{BB962C8B-B14F-4D97-AF65-F5344CB8AC3E}">
        <p14:creationId xmlns:p14="http://schemas.microsoft.com/office/powerpoint/2010/main" val="327043823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80</a:t>
            </a:fld>
            <a:endParaRPr lang="zh-TW" altLang="en-US" dirty="0">
              <a:solidFill>
                <a:prstClr val="black">
                  <a:tint val="75000"/>
                </a:prstClr>
              </a:solidFill>
            </a:endParaRPr>
          </a:p>
        </p:txBody>
      </p:sp>
      <p:sp>
        <p:nvSpPr>
          <p:cNvPr id="6" name="文字方塊 5"/>
          <p:cNvSpPr txBox="1"/>
          <p:nvPr/>
        </p:nvSpPr>
        <p:spPr>
          <a:xfrm>
            <a:off x="295275" y="238491"/>
            <a:ext cx="3095625" cy="461665"/>
          </a:xfrm>
          <a:prstGeom prst="rect">
            <a:avLst/>
          </a:prstGeom>
          <a:noFill/>
        </p:spPr>
        <p:txBody>
          <a:bodyPr wrap="square" rtlCol="0">
            <a:spAutoFit/>
          </a:bodyPr>
          <a:lstStyle/>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作物</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地區溫度比較</a:t>
            </a:r>
          </a:p>
        </p:txBody>
      </p:sp>
      <p:pic>
        <p:nvPicPr>
          <p:cNvPr id="7" name="圖片 6"/>
          <p:cNvPicPr>
            <a:picLocks noChangeAspect="1"/>
          </p:cNvPicPr>
          <p:nvPr/>
        </p:nvPicPr>
        <p:blipFill>
          <a:blip r:embed="rId2"/>
          <a:stretch>
            <a:fillRect/>
          </a:stretch>
        </p:blipFill>
        <p:spPr>
          <a:xfrm>
            <a:off x="1438275" y="1126013"/>
            <a:ext cx="1952625" cy="3314700"/>
          </a:xfrm>
          <a:prstGeom prst="rect">
            <a:avLst/>
          </a:prstGeom>
        </p:spPr>
      </p:pic>
      <p:sp>
        <p:nvSpPr>
          <p:cNvPr id="8" name="向右箭號 7"/>
          <p:cNvSpPr/>
          <p:nvPr/>
        </p:nvSpPr>
        <p:spPr>
          <a:xfrm>
            <a:off x="3095625" y="1990725"/>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a:blip r:embed="rId3"/>
          <a:stretch>
            <a:fillRect/>
          </a:stretch>
        </p:blipFill>
        <p:spPr>
          <a:xfrm>
            <a:off x="3571875" y="163012"/>
            <a:ext cx="8001000" cy="6652140"/>
          </a:xfrm>
          <a:prstGeom prst="rect">
            <a:avLst/>
          </a:prstGeom>
        </p:spPr>
      </p:pic>
    </p:spTree>
    <p:extLst>
      <p:ext uri="{BB962C8B-B14F-4D97-AF65-F5344CB8AC3E}">
        <p14:creationId xmlns:p14="http://schemas.microsoft.com/office/powerpoint/2010/main" val="164358263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81</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r="26323"/>
          <a:stretch/>
        </p:blipFill>
        <p:spPr>
          <a:xfrm>
            <a:off x="2381488" y="127002"/>
            <a:ext cx="7715692" cy="6594475"/>
          </a:xfrm>
          <a:prstGeom prst="rect">
            <a:avLst/>
          </a:prstGeom>
        </p:spPr>
      </p:pic>
      <p:pic>
        <p:nvPicPr>
          <p:cNvPr id="6" name="圖片 5"/>
          <p:cNvPicPr>
            <a:picLocks noChangeAspect="1"/>
          </p:cNvPicPr>
          <p:nvPr/>
        </p:nvPicPr>
        <p:blipFill>
          <a:blip r:embed="rId3"/>
          <a:stretch>
            <a:fillRect/>
          </a:stretch>
        </p:blipFill>
        <p:spPr>
          <a:xfrm>
            <a:off x="0" y="781050"/>
            <a:ext cx="1952625" cy="3314700"/>
          </a:xfrm>
          <a:prstGeom prst="rect">
            <a:avLst/>
          </a:prstGeom>
        </p:spPr>
      </p:pic>
      <p:sp>
        <p:nvSpPr>
          <p:cNvPr id="7" name="向右箭號 6"/>
          <p:cNvSpPr/>
          <p:nvPr/>
        </p:nvSpPr>
        <p:spPr>
          <a:xfrm>
            <a:off x="1597938" y="1828800"/>
            <a:ext cx="709374" cy="35356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1" y="152400"/>
            <a:ext cx="2381488" cy="461665"/>
          </a:xfrm>
          <a:prstGeom prst="rect">
            <a:avLst/>
          </a:prstGeom>
          <a:noFill/>
        </p:spPr>
        <p:txBody>
          <a:bodyPr wrap="square" rtlCol="0">
            <a:spAutoFit/>
          </a:bodyPr>
          <a:lstStyle/>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地理環境分析</a:t>
            </a:r>
          </a:p>
        </p:txBody>
      </p:sp>
      <p:pic>
        <p:nvPicPr>
          <p:cNvPr id="9" name="圖片 8"/>
          <p:cNvPicPr>
            <a:picLocks noChangeAspect="1"/>
          </p:cNvPicPr>
          <p:nvPr/>
        </p:nvPicPr>
        <p:blipFill>
          <a:blip r:embed="rId4"/>
          <a:stretch>
            <a:fillRect/>
          </a:stretch>
        </p:blipFill>
        <p:spPr>
          <a:xfrm>
            <a:off x="10173618" y="409575"/>
            <a:ext cx="1818061" cy="6311902"/>
          </a:xfrm>
          <a:prstGeom prst="rect">
            <a:avLst/>
          </a:prstGeom>
        </p:spPr>
      </p:pic>
    </p:spTree>
    <p:extLst>
      <p:ext uri="{BB962C8B-B14F-4D97-AF65-F5344CB8AC3E}">
        <p14:creationId xmlns:p14="http://schemas.microsoft.com/office/powerpoint/2010/main" val="169710903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82</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0" y="781050"/>
            <a:ext cx="1952625" cy="3314700"/>
          </a:xfrm>
          <a:prstGeom prst="rect">
            <a:avLst/>
          </a:prstGeom>
        </p:spPr>
      </p:pic>
      <p:sp>
        <p:nvSpPr>
          <p:cNvPr id="6" name="向右箭號 5"/>
          <p:cNvSpPr/>
          <p:nvPr/>
        </p:nvSpPr>
        <p:spPr>
          <a:xfrm>
            <a:off x="1657350" y="2171699"/>
            <a:ext cx="676276" cy="2762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160401" y="84963"/>
            <a:ext cx="1792224" cy="461665"/>
          </a:xfrm>
          <a:prstGeom prst="rect">
            <a:avLst/>
          </a:prstGeom>
          <a:noFill/>
        </p:spPr>
        <p:txBody>
          <a:bodyPr wrap="square" rtlCol="0">
            <a:spAutoFit/>
          </a:bodyPr>
          <a:lstStyle/>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6.</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溫室設計</a:t>
            </a:r>
          </a:p>
        </p:txBody>
      </p:sp>
      <p:sp>
        <p:nvSpPr>
          <p:cNvPr id="8" name="圓角矩形 7"/>
          <p:cNvSpPr/>
          <p:nvPr/>
        </p:nvSpPr>
        <p:spPr>
          <a:xfrm>
            <a:off x="2333627" y="476250"/>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型式設計</a:t>
            </a:r>
          </a:p>
        </p:txBody>
      </p:sp>
      <p:sp>
        <p:nvSpPr>
          <p:cNvPr id="9" name="圓角矩形 8"/>
          <p:cNvSpPr/>
          <p:nvPr/>
        </p:nvSpPr>
        <p:spPr>
          <a:xfrm>
            <a:off x="2333626" y="993428"/>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連棟設計</a:t>
            </a:r>
          </a:p>
        </p:txBody>
      </p:sp>
      <p:sp>
        <p:nvSpPr>
          <p:cNvPr id="10" name="圓角矩形 9"/>
          <p:cNvSpPr/>
          <p:nvPr/>
        </p:nvSpPr>
        <p:spPr>
          <a:xfrm>
            <a:off x="2352674" y="1510606"/>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方位設計</a:t>
            </a:r>
          </a:p>
        </p:txBody>
      </p:sp>
      <p:sp>
        <p:nvSpPr>
          <p:cNvPr id="11" name="圓角矩形 10"/>
          <p:cNvSpPr/>
          <p:nvPr/>
        </p:nvSpPr>
        <p:spPr>
          <a:xfrm>
            <a:off x="2376485" y="2489894"/>
            <a:ext cx="1352551"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尺寸設計</a:t>
            </a:r>
          </a:p>
        </p:txBody>
      </p:sp>
      <p:sp>
        <p:nvSpPr>
          <p:cNvPr id="12" name="圓角矩形 11"/>
          <p:cNvSpPr/>
          <p:nvPr/>
        </p:nvSpPr>
        <p:spPr>
          <a:xfrm>
            <a:off x="2376485" y="2000250"/>
            <a:ext cx="1352551"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分布設計</a:t>
            </a:r>
          </a:p>
        </p:txBody>
      </p:sp>
      <p:sp>
        <p:nvSpPr>
          <p:cNvPr id="13" name="圓角矩形 12"/>
          <p:cNvSpPr/>
          <p:nvPr/>
        </p:nvSpPr>
        <p:spPr>
          <a:xfrm>
            <a:off x="2343152" y="2979538"/>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披覆設計</a:t>
            </a:r>
          </a:p>
        </p:txBody>
      </p:sp>
      <p:sp>
        <p:nvSpPr>
          <p:cNvPr id="14" name="圓角矩形 13"/>
          <p:cNvSpPr/>
          <p:nvPr/>
        </p:nvSpPr>
        <p:spPr>
          <a:xfrm>
            <a:off x="2343151" y="3496716"/>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結構設計</a:t>
            </a:r>
          </a:p>
        </p:txBody>
      </p:sp>
      <p:sp>
        <p:nvSpPr>
          <p:cNvPr id="15" name="圓角矩形 14"/>
          <p:cNvSpPr/>
          <p:nvPr/>
        </p:nvSpPr>
        <p:spPr>
          <a:xfrm>
            <a:off x="2362199" y="4013894"/>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材料設計</a:t>
            </a:r>
          </a:p>
        </p:txBody>
      </p:sp>
      <p:sp>
        <p:nvSpPr>
          <p:cNvPr id="17" name="圓角矩形 16"/>
          <p:cNvSpPr/>
          <p:nvPr/>
        </p:nvSpPr>
        <p:spPr>
          <a:xfrm>
            <a:off x="2386010" y="4503538"/>
            <a:ext cx="1352551"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基礎設計</a:t>
            </a:r>
          </a:p>
        </p:txBody>
      </p:sp>
      <p:sp>
        <p:nvSpPr>
          <p:cNvPr id="18" name="圓角矩形 17"/>
          <p:cNvSpPr/>
          <p:nvPr/>
        </p:nvSpPr>
        <p:spPr>
          <a:xfrm>
            <a:off x="2386010" y="4993182"/>
            <a:ext cx="1352551"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補強設計</a:t>
            </a:r>
          </a:p>
        </p:txBody>
      </p:sp>
      <p:pic>
        <p:nvPicPr>
          <p:cNvPr id="20" name="圖片 19"/>
          <p:cNvPicPr>
            <a:picLocks noChangeAspect="1"/>
          </p:cNvPicPr>
          <p:nvPr/>
        </p:nvPicPr>
        <p:blipFill rotWithShape="1">
          <a:blip r:embed="rId3"/>
          <a:srcRect b="66626"/>
          <a:stretch/>
        </p:blipFill>
        <p:spPr>
          <a:xfrm>
            <a:off x="4029076" y="443508"/>
            <a:ext cx="4343399" cy="1445270"/>
          </a:xfrm>
          <a:prstGeom prst="rect">
            <a:avLst/>
          </a:prstGeom>
        </p:spPr>
      </p:pic>
      <p:pic>
        <p:nvPicPr>
          <p:cNvPr id="22" name="圖片 21"/>
          <p:cNvPicPr>
            <a:picLocks noChangeAspect="1"/>
          </p:cNvPicPr>
          <p:nvPr/>
        </p:nvPicPr>
        <p:blipFill rotWithShape="1">
          <a:blip r:embed="rId3"/>
          <a:srcRect t="32957" r="55664" b="36242"/>
          <a:stretch/>
        </p:blipFill>
        <p:spPr>
          <a:xfrm>
            <a:off x="8324852" y="446634"/>
            <a:ext cx="2162175" cy="1428750"/>
          </a:xfrm>
          <a:prstGeom prst="rect">
            <a:avLst/>
          </a:prstGeom>
        </p:spPr>
      </p:pic>
      <p:pic>
        <p:nvPicPr>
          <p:cNvPr id="19" name="圖片 18"/>
          <p:cNvPicPr>
            <a:picLocks noChangeAspect="1"/>
          </p:cNvPicPr>
          <p:nvPr/>
        </p:nvPicPr>
        <p:blipFill rotWithShape="1">
          <a:blip r:embed="rId3"/>
          <a:srcRect t="65321" r="62648"/>
          <a:stretch/>
        </p:blipFill>
        <p:spPr>
          <a:xfrm>
            <a:off x="10487026" y="468512"/>
            <a:ext cx="1628773" cy="1391691"/>
          </a:xfrm>
          <a:prstGeom prst="rect">
            <a:avLst/>
          </a:prstGeom>
        </p:spPr>
      </p:pic>
      <p:pic>
        <p:nvPicPr>
          <p:cNvPr id="25" name="圖片 24"/>
          <p:cNvPicPr>
            <a:picLocks noChangeAspect="1"/>
          </p:cNvPicPr>
          <p:nvPr/>
        </p:nvPicPr>
        <p:blipFill rotWithShape="1">
          <a:blip r:embed="rId4"/>
          <a:srcRect t="7738"/>
          <a:stretch/>
        </p:blipFill>
        <p:spPr>
          <a:xfrm>
            <a:off x="4029075" y="1963187"/>
            <a:ext cx="8086723" cy="1981204"/>
          </a:xfrm>
          <a:prstGeom prst="rect">
            <a:avLst/>
          </a:prstGeom>
        </p:spPr>
      </p:pic>
      <p:pic>
        <p:nvPicPr>
          <p:cNvPr id="26" name="圖片 25"/>
          <p:cNvPicPr>
            <a:picLocks noChangeAspect="1"/>
          </p:cNvPicPr>
          <p:nvPr/>
        </p:nvPicPr>
        <p:blipFill>
          <a:blip r:embed="rId5"/>
          <a:stretch>
            <a:fillRect/>
          </a:stretch>
        </p:blipFill>
        <p:spPr>
          <a:xfrm>
            <a:off x="4157669" y="3984905"/>
            <a:ext cx="4610100" cy="1232114"/>
          </a:xfrm>
          <a:prstGeom prst="rect">
            <a:avLst/>
          </a:prstGeom>
        </p:spPr>
      </p:pic>
      <p:pic>
        <p:nvPicPr>
          <p:cNvPr id="27" name="圖片 26"/>
          <p:cNvPicPr>
            <a:picLocks noChangeAspect="1"/>
          </p:cNvPicPr>
          <p:nvPr/>
        </p:nvPicPr>
        <p:blipFill rotWithShape="1">
          <a:blip r:embed="rId6"/>
          <a:srcRect r="76462" b="32094"/>
          <a:stretch/>
        </p:blipFill>
        <p:spPr>
          <a:xfrm>
            <a:off x="8767769" y="3912682"/>
            <a:ext cx="1614481" cy="1436806"/>
          </a:xfrm>
          <a:prstGeom prst="rect">
            <a:avLst/>
          </a:prstGeom>
        </p:spPr>
      </p:pic>
    </p:spTree>
    <p:extLst>
      <p:ext uri="{BB962C8B-B14F-4D97-AF65-F5344CB8AC3E}">
        <p14:creationId xmlns:p14="http://schemas.microsoft.com/office/powerpoint/2010/main" val="217858793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8241816" y="1417693"/>
            <a:ext cx="1685925" cy="21050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5669747" y="1385887"/>
            <a:ext cx="1685925" cy="21050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2879586" y="1423275"/>
            <a:ext cx="1685925" cy="21050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83</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487680" y="521591"/>
            <a:ext cx="2096631" cy="3559159"/>
          </a:xfrm>
          <a:prstGeom prst="rect">
            <a:avLst/>
          </a:prstGeom>
        </p:spPr>
      </p:pic>
      <p:sp>
        <p:nvSpPr>
          <p:cNvPr id="6" name="向右箭號 5"/>
          <p:cNvSpPr/>
          <p:nvPr/>
        </p:nvSpPr>
        <p:spPr>
          <a:xfrm>
            <a:off x="2264259" y="2309308"/>
            <a:ext cx="531008" cy="29363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 name="文字方塊 6"/>
          <p:cNvSpPr txBox="1"/>
          <p:nvPr/>
        </p:nvSpPr>
        <p:spPr>
          <a:xfrm>
            <a:off x="185960" y="88253"/>
            <a:ext cx="1952625" cy="461665"/>
          </a:xfrm>
          <a:prstGeom prst="rect">
            <a:avLst/>
          </a:prstGeom>
          <a:noFill/>
        </p:spPr>
        <p:txBody>
          <a:bodyPr wrap="squar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環控設計</a:t>
            </a:r>
          </a:p>
        </p:txBody>
      </p:sp>
      <p:sp>
        <p:nvSpPr>
          <p:cNvPr id="8" name="圓角矩形 7"/>
          <p:cNvSpPr/>
          <p:nvPr/>
        </p:nvSpPr>
        <p:spPr>
          <a:xfrm>
            <a:off x="8384692" y="1708848"/>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光環境控制</a:t>
            </a:r>
          </a:p>
        </p:txBody>
      </p:sp>
      <p:sp>
        <p:nvSpPr>
          <p:cNvPr id="9" name="圓角矩形 8"/>
          <p:cNvSpPr/>
          <p:nvPr/>
        </p:nvSpPr>
        <p:spPr>
          <a:xfrm>
            <a:off x="8412483" y="2277505"/>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溫環境控制</a:t>
            </a:r>
          </a:p>
        </p:txBody>
      </p:sp>
      <p:sp>
        <p:nvSpPr>
          <p:cNvPr id="10" name="圓角矩形 9"/>
          <p:cNvSpPr/>
          <p:nvPr/>
        </p:nvSpPr>
        <p:spPr>
          <a:xfrm>
            <a:off x="8384692" y="2890396"/>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氣環境控制</a:t>
            </a:r>
          </a:p>
        </p:txBody>
      </p:sp>
      <p:sp>
        <p:nvSpPr>
          <p:cNvPr id="23" name="圓角矩形 22"/>
          <p:cNvSpPr/>
          <p:nvPr/>
        </p:nvSpPr>
        <p:spPr>
          <a:xfrm>
            <a:off x="2986739" y="1657083"/>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光環境需求</a:t>
            </a:r>
          </a:p>
        </p:txBody>
      </p:sp>
      <p:sp>
        <p:nvSpPr>
          <p:cNvPr id="24" name="圓角矩形 23"/>
          <p:cNvSpPr/>
          <p:nvPr/>
        </p:nvSpPr>
        <p:spPr>
          <a:xfrm>
            <a:off x="2986739" y="2246369"/>
            <a:ext cx="1412077"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溫環境需求</a:t>
            </a:r>
          </a:p>
        </p:txBody>
      </p:sp>
      <p:sp>
        <p:nvSpPr>
          <p:cNvPr id="28" name="圓角矩形 27"/>
          <p:cNvSpPr/>
          <p:nvPr/>
        </p:nvSpPr>
        <p:spPr>
          <a:xfrm>
            <a:off x="2986738" y="2835655"/>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氣環境需求</a:t>
            </a:r>
          </a:p>
        </p:txBody>
      </p:sp>
      <p:sp>
        <p:nvSpPr>
          <p:cNvPr id="29" name="圓角矩形 28"/>
          <p:cNvSpPr/>
          <p:nvPr/>
        </p:nvSpPr>
        <p:spPr>
          <a:xfrm>
            <a:off x="5776912" y="1642689"/>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光環境分析</a:t>
            </a:r>
          </a:p>
        </p:txBody>
      </p:sp>
      <p:sp>
        <p:nvSpPr>
          <p:cNvPr id="30" name="圓角矩形 29"/>
          <p:cNvSpPr/>
          <p:nvPr/>
        </p:nvSpPr>
        <p:spPr>
          <a:xfrm>
            <a:off x="5776912" y="2231975"/>
            <a:ext cx="1412077"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溫環境分析</a:t>
            </a:r>
          </a:p>
        </p:txBody>
      </p:sp>
      <p:sp>
        <p:nvSpPr>
          <p:cNvPr id="31" name="圓角矩形 30"/>
          <p:cNvSpPr/>
          <p:nvPr/>
        </p:nvSpPr>
        <p:spPr>
          <a:xfrm>
            <a:off x="5776911" y="2821261"/>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氣環境分析</a:t>
            </a:r>
          </a:p>
        </p:txBody>
      </p:sp>
      <p:sp>
        <p:nvSpPr>
          <p:cNvPr id="34" name="向右箭號 33"/>
          <p:cNvSpPr/>
          <p:nvPr/>
        </p:nvSpPr>
        <p:spPr>
          <a:xfrm>
            <a:off x="4964900" y="2252662"/>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5" name="向右箭號 34"/>
          <p:cNvSpPr/>
          <p:nvPr/>
        </p:nvSpPr>
        <p:spPr>
          <a:xfrm>
            <a:off x="7796207" y="2423400"/>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36" name="圖片 35"/>
          <p:cNvPicPr>
            <a:picLocks noChangeAspect="1"/>
          </p:cNvPicPr>
          <p:nvPr/>
        </p:nvPicPr>
        <p:blipFill rotWithShape="1">
          <a:blip r:embed="rId3"/>
          <a:srcRect l="2751" t="52324" r="22618" b="1040"/>
          <a:stretch/>
        </p:blipFill>
        <p:spPr>
          <a:xfrm>
            <a:off x="91362" y="4014227"/>
            <a:ext cx="3290013" cy="2588783"/>
          </a:xfrm>
          <a:prstGeom prst="rect">
            <a:avLst/>
          </a:prstGeom>
          <a:ln>
            <a:solidFill>
              <a:schemeClr val="tx1"/>
            </a:solidFill>
          </a:ln>
        </p:spPr>
      </p:pic>
      <p:sp>
        <p:nvSpPr>
          <p:cNvPr id="25" name="圓角矩形 22">
            <a:extLst>
              <a:ext uri="{FF2B5EF4-FFF2-40B4-BE49-F238E27FC236}">
                <a16:creationId xmlns:a16="http://schemas.microsoft.com/office/drawing/2014/main" xmlns="" id="{073D0CD9-B2F1-4468-AA0C-2376A9E04A08}"/>
              </a:ext>
            </a:extLst>
          </p:cNvPr>
          <p:cNvSpPr/>
          <p:nvPr/>
        </p:nvSpPr>
        <p:spPr>
          <a:xfrm>
            <a:off x="2729111" y="914765"/>
            <a:ext cx="1986874" cy="4476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作物環境需求</a:t>
            </a:r>
          </a:p>
        </p:txBody>
      </p:sp>
      <p:sp>
        <p:nvSpPr>
          <p:cNvPr id="26" name="圓角矩形 22">
            <a:extLst>
              <a:ext uri="{FF2B5EF4-FFF2-40B4-BE49-F238E27FC236}">
                <a16:creationId xmlns:a16="http://schemas.microsoft.com/office/drawing/2014/main" xmlns="" id="{DC07F725-210E-451C-93CE-8DE1F975C182}"/>
              </a:ext>
            </a:extLst>
          </p:cNvPr>
          <p:cNvSpPr/>
          <p:nvPr/>
        </p:nvSpPr>
        <p:spPr>
          <a:xfrm>
            <a:off x="5519272" y="910329"/>
            <a:ext cx="1986874" cy="4476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地理環境分析</a:t>
            </a:r>
          </a:p>
        </p:txBody>
      </p:sp>
      <p:sp>
        <p:nvSpPr>
          <p:cNvPr id="27" name="圓角矩形 22">
            <a:extLst>
              <a:ext uri="{FF2B5EF4-FFF2-40B4-BE49-F238E27FC236}">
                <a16:creationId xmlns:a16="http://schemas.microsoft.com/office/drawing/2014/main" xmlns="" id="{48C067D7-0567-43C9-91DA-C1E75759E9ED}"/>
              </a:ext>
            </a:extLst>
          </p:cNvPr>
          <p:cNvSpPr/>
          <p:nvPr/>
        </p:nvSpPr>
        <p:spPr>
          <a:xfrm>
            <a:off x="8091482" y="917422"/>
            <a:ext cx="1986874" cy="4476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溫室環控系統</a:t>
            </a:r>
          </a:p>
        </p:txBody>
      </p:sp>
      <p:pic>
        <p:nvPicPr>
          <p:cNvPr id="39" name="圖片 38"/>
          <p:cNvPicPr>
            <a:picLocks noChangeAspect="1"/>
          </p:cNvPicPr>
          <p:nvPr/>
        </p:nvPicPr>
        <p:blipFill rotWithShape="1">
          <a:blip r:embed="rId4"/>
          <a:srcRect r="20043" b="37300"/>
          <a:stretch/>
        </p:blipFill>
        <p:spPr>
          <a:xfrm>
            <a:off x="3401467" y="4026949"/>
            <a:ext cx="3422140" cy="2563338"/>
          </a:xfrm>
          <a:prstGeom prst="rect">
            <a:avLst/>
          </a:prstGeom>
          <a:ln>
            <a:solidFill>
              <a:schemeClr val="tx1"/>
            </a:solidFill>
          </a:ln>
        </p:spPr>
      </p:pic>
      <p:pic>
        <p:nvPicPr>
          <p:cNvPr id="40" name="圖片 39"/>
          <p:cNvPicPr>
            <a:picLocks noChangeAspect="1"/>
          </p:cNvPicPr>
          <p:nvPr/>
        </p:nvPicPr>
        <p:blipFill rotWithShape="1">
          <a:blip r:embed="rId4"/>
          <a:srcRect t="66633"/>
          <a:stretch/>
        </p:blipFill>
        <p:spPr>
          <a:xfrm>
            <a:off x="6823607" y="4296679"/>
            <a:ext cx="5368393" cy="1890548"/>
          </a:xfrm>
          <a:prstGeom prst="rect">
            <a:avLst/>
          </a:prstGeom>
        </p:spPr>
      </p:pic>
    </p:spTree>
    <p:extLst>
      <p:ext uri="{BB962C8B-B14F-4D97-AF65-F5344CB8AC3E}">
        <p14:creationId xmlns:p14="http://schemas.microsoft.com/office/powerpoint/2010/main" val="239923533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84</a:t>
            </a:fld>
            <a:endParaRPr lang="zh-TW" altLang="en-US" dirty="0">
              <a:solidFill>
                <a:prstClr val="black">
                  <a:tint val="75000"/>
                </a:prstClr>
              </a:solidFill>
            </a:endParaRPr>
          </a:p>
        </p:txBody>
      </p:sp>
      <p:sp>
        <p:nvSpPr>
          <p:cNvPr id="5" name="矩形 4"/>
          <p:cNvSpPr/>
          <p:nvPr/>
        </p:nvSpPr>
        <p:spPr>
          <a:xfrm>
            <a:off x="8329472" y="1161834"/>
            <a:ext cx="1685925" cy="672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3888109" y="1109238"/>
            <a:ext cx="1685925" cy="672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18329" y="1142190"/>
            <a:ext cx="1685925" cy="672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圓角矩形 7"/>
          <p:cNvSpPr/>
          <p:nvPr/>
        </p:nvSpPr>
        <p:spPr>
          <a:xfrm>
            <a:off x="8472346" y="1242525"/>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光環境控制</a:t>
            </a:r>
          </a:p>
        </p:txBody>
      </p:sp>
      <p:sp>
        <p:nvSpPr>
          <p:cNvPr id="11" name="圓角矩形 10"/>
          <p:cNvSpPr/>
          <p:nvPr/>
        </p:nvSpPr>
        <p:spPr>
          <a:xfrm>
            <a:off x="698812" y="1249105"/>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光環境需求</a:t>
            </a:r>
          </a:p>
        </p:txBody>
      </p:sp>
      <p:sp>
        <p:nvSpPr>
          <p:cNvPr id="14" name="圓角矩形 13"/>
          <p:cNvSpPr/>
          <p:nvPr/>
        </p:nvSpPr>
        <p:spPr>
          <a:xfrm>
            <a:off x="4030983" y="1253540"/>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光環境分析</a:t>
            </a:r>
          </a:p>
        </p:txBody>
      </p:sp>
      <p:sp>
        <p:nvSpPr>
          <p:cNvPr id="17" name="向右箭號 16"/>
          <p:cNvSpPr/>
          <p:nvPr/>
        </p:nvSpPr>
        <p:spPr>
          <a:xfrm>
            <a:off x="2987047" y="1375387"/>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8" name="向右箭號 17"/>
          <p:cNvSpPr/>
          <p:nvPr/>
        </p:nvSpPr>
        <p:spPr>
          <a:xfrm>
            <a:off x="6918664" y="1333012"/>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9" name="圓角矩形 22">
            <a:extLst>
              <a:ext uri="{FF2B5EF4-FFF2-40B4-BE49-F238E27FC236}">
                <a16:creationId xmlns:a16="http://schemas.microsoft.com/office/drawing/2014/main" xmlns="" id="{073D0CD9-B2F1-4468-AA0C-2376A9E04A08}"/>
              </a:ext>
            </a:extLst>
          </p:cNvPr>
          <p:cNvSpPr/>
          <p:nvPr/>
        </p:nvSpPr>
        <p:spPr>
          <a:xfrm>
            <a:off x="367854" y="633680"/>
            <a:ext cx="1986874" cy="4476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作物環境需求</a:t>
            </a:r>
          </a:p>
        </p:txBody>
      </p:sp>
      <p:sp>
        <p:nvSpPr>
          <p:cNvPr id="20" name="圓角矩形 22">
            <a:extLst>
              <a:ext uri="{FF2B5EF4-FFF2-40B4-BE49-F238E27FC236}">
                <a16:creationId xmlns:a16="http://schemas.microsoft.com/office/drawing/2014/main" xmlns="" id="{DC07F725-210E-451C-93CE-8DE1F975C182}"/>
              </a:ext>
            </a:extLst>
          </p:cNvPr>
          <p:cNvSpPr/>
          <p:nvPr/>
        </p:nvSpPr>
        <p:spPr>
          <a:xfrm>
            <a:off x="3737634" y="633680"/>
            <a:ext cx="1986874" cy="4476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地理環境分析</a:t>
            </a:r>
          </a:p>
        </p:txBody>
      </p:sp>
      <p:sp>
        <p:nvSpPr>
          <p:cNvPr id="21" name="圓角矩形 22">
            <a:extLst>
              <a:ext uri="{FF2B5EF4-FFF2-40B4-BE49-F238E27FC236}">
                <a16:creationId xmlns:a16="http://schemas.microsoft.com/office/drawing/2014/main" xmlns="" id="{48C067D7-0567-43C9-91DA-C1E75759E9ED}"/>
              </a:ext>
            </a:extLst>
          </p:cNvPr>
          <p:cNvSpPr/>
          <p:nvPr/>
        </p:nvSpPr>
        <p:spPr>
          <a:xfrm>
            <a:off x="8179138" y="661563"/>
            <a:ext cx="1986874" cy="4476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溫室環控系統</a:t>
            </a:r>
          </a:p>
        </p:txBody>
      </p:sp>
      <p:pic>
        <p:nvPicPr>
          <p:cNvPr id="22" name="圖片 21"/>
          <p:cNvPicPr>
            <a:picLocks noChangeAspect="1"/>
          </p:cNvPicPr>
          <p:nvPr/>
        </p:nvPicPr>
        <p:blipFill rotWithShape="1">
          <a:blip r:embed="rId2"/>
          <a:srcRect l="1807" t="5222"/>
          <a:stretch/>
        </p:blipFill>
        <p:spPr>
          <a:xfrm>
            <a:off x="627903" y="4298032"/>
            <a:ext cx="3702910" cy="1728789"/>
          </a:xfrm>
          <a:prstGeom prst="rect">
            <a:avLst/>
          </a:prstGeom>
          <a:ln w="28575">
            <a:solidFill>
              <a:schemeClr val="tx1"/>
            </a:solidFill>
          </a:ln>
        </p:spPr>
      </p:pic>
      <p:graphicFrame>
        <p:nvGraphicFramePr>
          <p:cNvPr id="23" name="表格 22"/>
          <p:cNvGraphicFramePr>
            <a:graphicFrameLocks noGrp="1"/>
          </p:cNvGraphicFramePr>
          <p:nvPr>
            <p:extLst>
              <p:ext uri="{D42A27DB-BD31-4B8C-83A1-F6EECF244321}">
                <p14:modId xmlns:p14="http://schemas.microsoft.com/office/powerpoint/2010/main" val="423516477"/>
              </p:ext>
            </p:extLst>
          </p:nvPr>
        </p:nvGraphicFramePr>
        <p:xfrm>
          <a:off x="821541" y="2512836"/>
          <a:ext cx="1533187" cy="1684020"/>
        </p:xfrm>
        <a:graphic>
          <a:graphicData uri="http://schemas.openxmlformats.org/drawingml/2006/table">
            <a:tbl>
              <a:tblPr/>
              <a:tblGrid>
                <a:gridCol w="1533187"/>
              </a:tblGrid>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光好性</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光週期</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光照度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光合光子密度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光飽和點</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光補償點</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24" name="圓角矩形 23"/>
          <p:cNvSpPr/>
          <p:nvPr/>
        </p:nvSpPr>
        <p:spPr>
          <a:xfrm>
            <a:off x="799675" y="2110136"/>
            <a:ext cx="1555053" cy="4027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srgbClr val="0000CC"/>
                </a:solidFill>
                <a:latin typeface="標楷體" panose="03000509000000000000" pitchFamily="65" charset="-120"/>
                <a:ea typeface="標楷體" panose="03000509000000000000" pitchFamily="65" charset="-120"/>
              </a:rPr>
              <a:t>光需求</a:t>
            </a:r>
            <a:endParaRPr lang="en-US" altLang="zh-TW" sz="2000" b="1" dirty="0" smtClean="0">
              <a:solidFill>
                <a:srgbClr val="0000CC"/>
              </a:solidFill>
              <a:latin typeface="標楷體" panose="03000509000000000000" pitchFamily="65" charset="-120"/>
              <a:ea typeface="標楷體" panose="03000509000000000000" pitchFamily="65" charset="-120"/>
            </a:endParaRPr>
          </a:p>
        </p:txBody>
      </p:sp>
      <p:graphicFrame>
        <p:nvGraphicFramePr>
          <p:cNvPr id="25" name="表格 24"/>
          <p:cNvGraphicFramePr>
            <a:graphicFrameLocks noGrp="1"/>
          </p:cNvGraphicFramePr>
          <p:nvPr>
            <p:extLst>
              <p:ext uri="{D42A27DB-BD31-4B8C-83A1-F6EECF244321}">
                <p14:modId xmlns:p14="http://schemas.microsoft.com/office/powerpoint/2010/main" val="652724128"/>
              </p:ext>
            </p:extLst>
          </p:nvPr>
        </p:nvGraphicFramePr>
        <p:xfrm>
          <a:off x="3439380" y="2610050"/>
          <a:ext cx="1533188" cy="842010"/>
        </p:xfrm>
        <a:graphic>
          <a:graphicData uri="http://schemas.openxmlformats.org/drawingml/2006/table">
            <a:tbl>
              <a:tblPr/>
              <a:tblGrid>
                <a:gridCol w="1533188"/>
              </a:tblGrid>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日照小時</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全天空日射量</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遮蔽物影響性</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26" name="圓角矩形 25"/>
          <p:cNvSpPr/>
          <p:nvPr/>
        </p:nvSpPr>
        <p:spPr>
          <a:xfrm>
            <a:off x="8000837" y="2262796"/>
            <a:ext cx="1563922" cy="4027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srgbClr val="0000CC"/>
                </a:solidFill>
                <a:latin typeface="標楷體" panose="03000509000000000000" pitchFamily="65" charset="-120"/>
                <a:ea typeface="標楷體" panose="03000509000000000000" pitchFamily="65" charset="-120"/>
              </a:rPr>
              <a:t>光設計</a:t>
            </a:r>
            <a:endParaRPr lang="en-US" altLang="zh-TW" sz="2000" b="1" dirty="0" smtClean="0">
              <a:solidFill>
                <a:srgbClr val="0000CC"/>
              </a:solidFill>
              <a:latin typeface="標楷體" panose="03000509000000000000" pitchFamily="65" charset="-120"/>
              <a:ea typeface="標楷體" panose="03000509000000000000" pitchFamily="65" charset="-120"/>
            </a:endParaRPr>
          </a:p>
        </p:txBody>
      </p:sp>
      <p:pic>
        <p:nvPicPr>
          <p:cNvPr id="28" name="圖片 27"/>
          <p:cNvPicPr>
            <a:picLocks noChangeAspect="1"/>
          </p:cNvPicPr>
          <p:nvPr/>
        </p:nvPicPr>
        <p:blipFill rotWithShape="1">
          <a:blip r:embed="rId3"/>
          <a:srcRect t="51928" r="19166"/>
          <a:stretch/>
        </p:blipFill>
        <p:spPr>
          <a:xfrm>
            <a:off x="4425269" y="4298032"/>
            <a:ext cx="3419154" cy="1728789"/>
          </a:xfrm>
          <a:prstGeom prst="rect">
            <a:avLst/>
          </a:prstGeom>
          <a:ln>
            <a:solidFill>
              <a:schemeClr val="tx1"/>
            </a:solidFill>
          </a:ln>
        </p:spPr>
      </p:pic>
      <p:graphicFrame>
        <p:nvGraphicFramePr>
          <p:cNvPr id="29" name="表格 28"/>
          <p:cNvGraphicFramePr>
            <a:graphicFrameLocks noGrp="1"/>
          </p:cNvGraphicFramePr>
          <p:nvPr>
            <p:extLst>
              <p:ext uri="{D42A27DB-BD31-4B8C-83A1-F6EECF244321}">
                <p14:modId xmlns:p14="http://schemas.microsoft.com/office/powerpoint/2010/main" val="2963475713"/>
              </p:ext>
            </p:extLst>
          </p:nvPr>
        </p:nvGraphicFramePr>
        <p:xfrm>
          <a:off x="8033336" y="2726684"/>
          <a:ext cx="1561176" cy="2802112"/>
        </p:xfrm>
        <a:graphic>
          <a:graphicData uri="http://schemas.openxmlformats.org/drawingml/2006/table">
            <a:tbl>
              <a:tblPr/>
              <a:tblGrid>
                <a:gridCol w="1561176"/>
              </a:tblGrid>
              <a:tr h="350264">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溫室幾何型式</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0264">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溫室方位性</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0264">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溫室連棟性</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0264">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溫室結構遮蔽</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0264">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溫室結構反射</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0264">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光質控制披覆</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0264">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光量控制披覆</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0264">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光向控制披覆</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30" name="圓角矩形 29"/>
          <p:cNvSpPr/>
          <p:nvPr/>
        </p:nvSpPr>
        <p:spPr>
          <a:xfrm>
            <a:off x="3439380" y="2179575"/>
            <a:ext cx="1555053" cy="4027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srgbClr val="0000CC"/>
                </a:solidFill>
                <a:latin typeface="標楷體" panose="03000509000000000000" pitchFamily="65" charset="-120"/>
                <a:ea typeface="標楷體" panose="03000509000000000000" pitchFamily="65" charset="-120"/>
              </a:rPr>
              <a:t>光資源</a:t>
            </a:r>
            <a:endParaRPr lang="en-US" altLang="zh-TW" sz="2000" b="1" dirty="0" smtClean="0">
              <a:solidFill>
                <a:srgbClr val="0000CC"/>
              </a:solidFill>
              <a:latin typeface="標楷體" panose="03000509000000000000" pitchFamily="65" charset="-120"/>
              <a:ea typeface="標楷體" panose="03000509000000000000" pitchFamily="65" charset="-120"/>
            </a:endParaRPr>
          </a:p>
        </p:txBody>
      </p:sp>
      <p:sp>
        <p:nvSpPr>
          <p:cNvPr id="31" name="圓角矩形 30"/>
          <p:cNvSpPr/>
          <p:nvPr/>
        </p:nvSpPr>
        <p:spPr>
          <a:xfrm>
            <a:off x="5246585" y="2184842"/>
            <a:ext cx="1563922" cy="4027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srgbClr val="0000CC"/>
                </a:solidFill>
                <a:latin typeface="標楷體" panose="03000509000000000000" pitchFamily="65" charset="-120"/>
                <a:ea typeface="標楷體" panose="03000509000000000000" pitchFamily="65" charset="-120"/>
              </a:rPr>
              <a:t>光感測</a:t>
            </a:r>
            <a:endParaRPr lang="en-US" altLang="zh-TW" sz="2000" b="1" dirty="0" smtClean="0">
              <a:solidFill>
                <a:srgbClr val="0000CC"/>
              </a:solidFill>
              <a:latin typeface="標楷體" panose="03000509000000000000" pitchFamily="65" charset="-120"/>
              <a:ea typeface="標楷體" panose="03000509000000000000" pitchFamily="65" charset="-120"/>
            </a:endParaRPr>
          </a:p>
        </p:txBody>
      </p:sp>
      <p:sp>
        <p:nvSpPr>
          <p:cNvPr id="32" name="圓角矩形 31"/>
          <p:cNvSpPr/>
          <p:nvPr/>
        </p:nvSpPr>
        <p:spPr>
          <a:xfrm>
            <a:off x="10243991" y="2289607"/>
            <a:ext cx="1563922" cy="4027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srgbClr val="0000CC"/>
                </a:solidFill>
                <a:latin typeface="標楷體" panose="03000509000000000000" pitchFamily="65" charset="-120"/>
                <a:ea typeface="標楷體" panose="03000509000000000000" pitchFamily="65" charset="-120"/>
              </a:rPr>
              <a:t>光控制</a:t>
            </a:r>
            <a:endParaRPr lang="en-US" altLang="zh-TW" sz="2000" b="1" dirty="0" smtClean="0">
              <a:solidFill>
                <a:srgbClr val="0000CC"/>
              </a:solidFill>
              <a:latin typeface="標楷體" panose="03000509000000000000" pitchFamily="65" charset="-120"/>
              <a:ea typeface="標楷體" panose="03000509000000000000" pitchFamily="65" charset="-120"/>
            </a:endParaRPr>
          </a:p>
        </p:txBody>
      </p:sp>
      <p:graphicFrame>
        <p:nvGraphicFramePr>
          <p:cNvPr id="33" name="表格 32"/>
          <p:cNvGraphicFramePr>
            <a:graphicFrameLocks noGrp="1"/>
          </p:cNvGraphicFramePr>
          <p:nvPr>
            <p:extLst>
              <p:ext uri="{D42A27DB-BD31-4B8C-83A1-F6EECF244321}">
                <p14:modId xmlns:p14="http://schemas.microsoft.com/office/powerpoint/2010/main" val="1504599647"/>
              </p:ext>
            </p:extLst>
          </p:nvPr>
        </p:nvGraphicFramePr>
        <p:xfrm>
          <a:off x="5198960" y="2617811"/>
          <a:ext cx="1681765" cy="842010"/>
        </p:xfrm>
        <a:graphic>
          <a:graphicData uri="http://schemas.openxmlformats.org/drawingml/2006/table">
            <a:tbl>
              <a:tblPr/>
              <a:tblGrid>
                <a:gridCol w="1681765"/>
              </a:tblGrid>
              <a:tr h="215900">
                <a:tc>
                  <a:txBody>
                    <a:bodyPr/>
                    <a:lstStyle/>
                    <a:p>
                      <a:pPr algn="l" fontAlgn="ctr"/>
                      <a:r>
                        <a:rPr lang="zh-TW" sz="1800" b="0" i="0" u="none" strike="noStrike" dirty="0">
                          <a:solidFill>
                            <a:srgbClr val="000000"/>
                          </a:solidFill>
                          <a:effectLst/>
                          <a:latin typeface="標楷體" panose="03000509000000000000" pitchFamily="65" charset="-120"/>
                          <a:ea typeface="標楷體" panose="03000509000000000000" pitchFamily="65" charset="-120"/>
                        </a:rPr>
                        <a:t>日射計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sz="1800" b="0" i="0" u="none" strike="noStrike" dirty="0">
                          <a:solidFill>
                            <a:srgbClr val="000000"/>
                          </a:solidFill>
                          <a:effectLst/>
                          <a:latin typeface="標楷體" panose="03000509000000000000" pitchFamily="65" charset="-120"/>
                          <a:ea typeface="標楷體" panose="03000509000000000000" pitchFamily="65" charset="-120"/>
                        </a:rPr>
                        <a:t>光合輻射計PAR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sz="1800" b="0" i="0" u="none" strike="noStrike" dirty="0">
                          <a:solidFill>
                            <a:srgbClr val="000000"/>
                          </a:solidFill>
                          <a:effectLst/>
                          <a:latin typeface="標楷體" panose="03000509000000000000" pitchFamily="65" charset="-120"/>
                          <a:ea typeface="標楷體" panose="03000509000000000000" pitchFamily="65" charset="-120"/>
                        </a:rPr>
                        <a:t>照度計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37" name="表格 36"/>
          <p:cNvGraphicFramePr>
            <a:graphicFrameLocks noGrp="1"/>
          </p:cNvGraphicFramePr>
          <p:nvPr>
            <p:extLst>
              <p:ext uri="{D42A27DB-BD31-4B8C-83A1-F6EECF244321}">
                <p14:modId xmlns:p14="http://schemas.microsoft.com/office/powerpoint/2010/main" val="3680163390"/>
              </p:ext>
            </p:extLst>
          </p:nvPr>
        </p:nvGraphicFramePr>
        <p:xfrm>
          <a:off x="10310666" y="2772605"/>
          <a:ext cx="1433659" cy="1684020"/>
        </p:xfrm>
        <a:graphic>
          <a:graphicData uri="http://schemas.openxmlformats.org/drawingml/2006/table">
            <a:tbl>
              <a:tblPr/>
              <a:tblGrid>
                <a:gridCol w="1433659"/>
              </a:tblGrid>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外遮光</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內遮光</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披覆材料</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反射材料</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人工光源</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光感測控制</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38" name="圓角矩形 37"/>
          <p:cNvSpPr/>
          <p:nvPr/>
        </p:nvSpPr>
        <p:spPr>
          <a:xfrm>
            <a:off x="381575" y="87329"/>
            <a:ext cx="1973153" cy="447675"/>
          </a:xfrm>
          <a:prstGeom prst="roundRect">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光環境控制</a:t>
            </a:r>
          </a:p>
        </p:txBody>
      </p:sp>
    </p:spTree>
    <p:extLst>
      <p:ext uri="{BB962C8B-B14F-4D97-AF65-F5344CB8AC3E}">
        <p14:creationId xmlns:p14="http://schemas.microsoft.com/office/powerpoint/2010/main" val="405323101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85</a:t>
            </a:fld>
            <a:endParaRPr lang="zh-TW" altLang="en-US" dirty="0">
              <a:solidFill>
                <a:prstClr val="black">
                  <a:tint val="75000"/>
                </a:prstClr>
              </a:solidFill>
            </a:endParaRPr>
          </a:p>
        </p:txBody>
      </p:sp>
      <p:sp>
        <p:nvSpPr>
          <p:cNvPr id="5" name="矩形 4"/>
          <p:cNvSpPr/>
          <p:nvPr/>
        </p:nvSpPr>
        <p:spPr>
          <a:xfrm>
            <a:off x="8329472" y="1161834"/>
            <a:ext cx="1685925" cy="672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6" name="矩形 5"/>
          <p:cNvSpPr/>
          <p:nvPr/>
        </p:nvSpPr>
        <p:spPr>
          <a:xfrm>
            <a:off x="3888109" y="1109238"/>
            <a:ext cx="1685925" cy="672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 name="矩形 6"/>
          <p:cNvSpPr/>
          <p:nvPr/>
        </p:nvSpPr>
        <p:spPr>
          <a:xfrm>
            <a:off x="518329" y="1142190"/>
            <a:ext cx="1685925" cy="6726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 name="圓角矩形 7"/>
          <p:cNvSpPr/>
          <p:nvPr/>
        </p:nvSpPr>
        <p:spPr>
          <a:xfrm>
            <a:off x="8472346" y="1242525"/>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smtClean="0">
                <a:solidFill>
                  <a:prstClr val="white"/>
                </a:solidFill>
                <a:latin typeface="標楷體" panose="03000509000000000000" pitchFamily="65" charset="-120"/>
                <a:ea typeface="標楷體" panose="03000509000000000000" pitchFamily="65" charset="-120"/>
              </a:rPr>
              <a:t>溫環境</a:t>
            </a:r>
            <a:r>
              <a:rPr lang="zh-TW" altLang="en-US" b="1" dirty="0">
                <a:solidFill>
                  <a:prstClr val="white"/>
                </a:solidFill>
                <a:latin typeface="標楷體" panose="03000509000000000000" pitchFamily="65" charset="-120"/>
                <a:ea typeface="標楷體" panose="03000509000000000000" pitchFamily="65" charset="-120"/>
              </a:rPr>
              <a:t>控制</a:t>
            </a:r>
          </a:p>
        </p:txBody>
      </p:sp>
      <p:sp>
        <p:nvSpPr>
          <p:cNvPr id="11" name="圓角矩形 10"/>
          <p:cNvSpPr/>
          <p:nvPr/>
        </p:nvSpPr>
        <p:spPr>
          <a:xfrm>
            <a:off x="698812" y="1249105"/>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smtClean="0">
                <a:solidFill>
                  <a:prstClr val="white"/>
                </a:solidFill>
                <a:latin typeface="標楷體" panose="03000509000000000000" pitchFamily="65" charset="-120"/>
                <a:ea typeface="標楷體" panose="03000509000000000000" pitchFamily="65" charset="-120"/>
              </a:rPr>
              <a:t>溫環境</a:t>
            </a:r>
            <a:r>
              <a:rPr lang="zh-TW" altLang="en-US" b="1" dirty="0">
                <a:solidFill>
                  <a:prstClr val="white"/>
                </a:solidFill>
                <a:latin typeface="標楷體" panose="03000509000000000000" pitchFamily="65" charset="-120"/>
                <a:ea typeface="標楷體" panose="03000509000000000000" pitchFamily="65" charset="-120"/>
              </a:rPr>
              <a:t>需求</a:t>
            </a:r>
          </a:p>
        </p:txBody>
      </p:sp>
      <p:sp>
        <p:nvSpPr>
          <p:cNvPr id="14" name="圓角矩形 13"/>
          <p:cNvSpPr/>
          <p:nvPr/>
        </p:nvSpPr>
        <p:spPr>
          <a:xfrm>
            <a:off x="4030983" y="1253540"/>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smtClean="0">
                <a:solidFill>
                  <a:prstClr val="white"/>
                </a:solidFill>
                <a:latin typeface="標楷體" panose="03000509000000000000" pitchFamily="65" charset="-120"/>
                <a:ea typeface="標楷體" panose="03000509000000000000" pitchFamily="65" charset="-120"/>
              </a:rPr>
              <a:t>溫環境</a:t>
            </a:r>
            <a:r>
              <a:rPr lang="zh-TW" altLang="en-US" b="1" dirty="0">
                <a:solidFill>
                  <a:prstClr val="white"/>
                </a:solidFill>
                <a:latin typeface="標楷體" panose="03000509000000000000" pitchFamily="65" charset="-120"/>
                <a:ea typeface="標楷體" panose="03000509000000000000" pitchFamily="65" charset="-120"/>
              </a:rPr>
              <a:t>分析</a:t>
            </a:r>
          </a:p>
        </p:txBody>
      </p:sp>
      <p:sp>
        <p:nvSpPr>
          <p:cNvPr id="17" name="向右箭號 16"/>
          <p:cNvSpPr/>
          <p:nvPr/>
        </p:nvSpPr>
        <p:spPr>
          <a:xfrm>
            <a:off x="2987047" y="1375387"/>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8" name="向右箭號 17"/>
          <p:cNvSpPr/>
          <p:nvPr/>
        </p:nvSpPr>
        <p:spPr>
          <a:xfrm>
            <a:off x="6918664" y="1333012"/>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9" name="圓角矩形 22">
            <a:extLst>
              <a:ext uri="{FF2B5EF4-FFF2-40B4-BE49-F238E27FC236}">
                <a16:creationId xmlns:a16="http://schemas.microsoft.com/office/drawing/2014/main" xmlns="" id="{073D0CD9-B2F1-4468-AA0C-2376A9E04A08}"/>
              </a:ext>
            </a:extLst>
          </p:cNvPr>
          <p:cNvSpPr/>
          <p:nvPr/>
        </p:nvSpPr>
        <p:spPr>
          <a:xfrm>
            <a:off x="367854" y="633680"/>
            <a:ext cx="1986874" cy="4476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b="1" dirty="0">
                <a:solidFill>
                  <a:prstClr val="black"/>
                </a:solidFill>
                <a:latin typeface="標楷體" panose="03000509000000000000" pitchFamily="65" charset="-120"/>
                <a:ea typeface="標楷體" panose="03000509000000000000" pitchFamily="65" charset="-120"/>
              </a:rPr>
              <a:t>作物環境需求</a:t>
            </a:r>
          </a:p>
        </p:txBody>
      </p:sp>
      <p:sp>
        <p:nvSpPr>
          <p:cNvPr id="20" name="圓角矩形 22">
            <a:extLst>
              <a:ext uri="{FF2B5EF4-FFF2-40B4-BE49-F238E27FC236}">
                <a16:creationId xmlns:a16="http://schemas.microsoft.com/office/drawing/2014/main" xmlns="" id="{DC07F725-210E-451C-93CE-8DE1F975C182}"/>
              </a:ext>
            </a:extLst>
          </p:cNvPr>
          <p:cNvSpPr/>
          <p:nvPr/>
        </p:nvSpPr>
        <p:spPr>
          <a:xfrm>
            <a:off x="3737634" y="633680"/>
            <a:ext cx="1986874" cy="4476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b="1" dirty="0">
                <a:solidFill>
                  <a:prstClr val="black"/>
                </a:solidFill>
                <a:latin typeface="標楷體" panose="03000509000000000000" pitchFamily="65" charset="-120"/>
                <a:ea typeface="標楷體" panose="03000509000000000000" pitchFamily="65" charset="-120"/>
              </a:rPr>
              <a:t>地理環境分析</a:t>
            </a:r>
          </a:p>
        </p:txBody>
      </p:sp>
      <p:sp>
        <p:nvSpPr>
          <p:cNvPr id="21" name="圓角矩形 22">
            <a:extLst>
              <a:ext uri="{FF2B5EF4-FFF2-40B4-BE49-F238E27FC236}">
                <a16:creationId xmlns:a16="http://schemas.microsoft.com/office/drawing/2014/main" xmlns="" id="{48C067D7-0567-43C9-91DA-C1E75759E9ED}"/>
              </a:ext>
            </a:extLst>
          </p:cNvPr>
          <p:cNvSpPr/>
          <p:nvPr/>
        </p:nvSpPr>
        <p:spPr>
          <a:xfrm>
            <a:off x="8179138" y="661563"/>
            <a:ext cx="1986874" cy="4476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b="1" dirty="0">
                <a:solidFill>
                  <a:prstClr val="black"/>
                </a:solidFill>
                <a:latin typeface="標楷體" panose="03000509000000000000" pitchFamily="65" charset="-120"/>
                <a:ea typeface="標楷體" panose="03000509000000000000" pitchFamily="65" charset="-120"/>
              </a:rPr>
              <a:t>溫室環控系統</a:t>
            </a:r>
          </a:p>
        </p:txBody>
      </p:sp>
      <p:graphicFrame>
        <p:nvGraphicFramePr>
          <p:cNvPr id="23" name="表格 22"/>
          <p:cNvGraphicFramePr>
            <a:graphicFrameLocks noGrp="1"/>
          </p:cNvGraphicFramePr>
          <p:nvPr>
            <p:extLst>
              <p:ext uri="{D42A27DB-BD31-4B8C-83A1-F6EECF244321}">
                <p14:modId xmlns:p14="http://schemas.microsoft.com/office/powerpoint/2010/main" val="714776790"/>
              </p:ext>
            </p:extLst>
          </p:nvPr>
        </p:nvGraphicFramePr>
        <p:xfrm>
          <a:off x="596971" y="2512836"/>
          <a:ext cx="1759579" cy="1122680"/>
        </p:xfrm>
        <a:graphic>
          <a:graphicData uri="http://schemas.openxmlformats.org/drawingml/2006/table">
            <a:tbl>
              <a:tblPr/>
              <a:tblGrid>
                <a:gridCol w="1759579"/>
              </a:tblGrid>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溫度適應性</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成長溫度三基點</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發芽溫度三基點</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飽差濕度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24" name="圓角矩形 23"/>
          <p:cNvSpPr/>
          <p:nvPr/>
        </p:nvSpPr>
        <p:spPr>
          <a:xfrm>
            <a:off x="590624" y="2110136"/>
            <a:ext cx="1764104" cy="4027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rgbClr val="0000CC"/>
                </a:solidFill>
                <a:latin typeface="標楷體" panose="03000509000000000000" pitchFamily="65" charset="-120"/>
                <a:ea typeface="標楷體" panose="03000509000000000000" pitchFamily="65" charset="-120"/>
              </a:rPr>
              <a:t>溫</a:t>
            </a:r>
            <a:r>
              <a:rPr lang="zh-TW" altLang="en-US" sz="2000" b="1" dirty="0" smtClean="0">
                <a:solidFill>
                  <a:srgbClr val="0000CC"/>
                </a:solidFill>
                <a:latin typeface="標楷體" panose="03000509000000000000" pitchFamily="65" charset="-120"/>
                <a:ea typeface="標楷體" panose="03000509000000000000" pitchFamily="65" charset="-120"/>
              </a:rPr>
              <a:t>需求</a:t>
            </a:r>
            <a:endParaRPr lang="en-US" altLang="zh-TW" sz="2000" b="1" dirty="0" smtClean="0">
              <a:solidFill>
                <a:srgbClr val="0000CC"/>
              </a:solidFill>
              <a:latin typeface="標楷體" panose="03000509000000000000" pitchFamily="65" charset="-120"/>
              <a:ea typeface="標楷體" panose="03000509000000000000" pitchFamily="65" charset="-120"/>
            </a:endParaRPr>
          </a:p>
        </p:txBody>
      </p:sp>
      <p:sp>
        <p:nvSpPr>
          <p:cNvPr id="26" name="圓角矩形 25"/>
          <p:cNvSpPr/>
          <p:nvPr/>
        </p:nvSpPr>
        <p:spPr>
          <a:xfrm>
            <a:off x="6461337" y="2183974"/>
            <a:ext cx="1717801" cy="4027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srgbClr val="0000CC"/>
                </a:solidFill>
                <a:latin typeface="標楷體" panose="03000509000000000000" pitchFamily="65" charset="-120"/>
                <a:ea typeface="標楷體" panose="03000509000000000000" pitchFamily="65" charset="-120"/>
              </a:rPr>
              <a:t>溫</a:t>
            </a:r>
            <a:r>
              <a:rPr lang="zh-TW" altLang="en-US" sz="2000" b="1" dirty="0">
                <a:solidFill>
                  <a:srgbClr val="0000CC"/>
                </a:solidFill>
                <a:latin typeface="標楷體" panose="03000509000000000000" pitchFamily="65" charset="-120"/>
                <a:ea typeface="標楷體" panose="03000509000000000000" pitchFamily="65" charset="-120"/>
              </a:rPr>
              <a:t>濕</a:t>
            </a:r>
            <a:r>
              <a:rPr lang="zh-TW" altLang="en-US" sz="2000" b="1" dirty="0" smtClean="0">
                <a:solidFill>
                  <a:srgbClr val="0000CC"/>
                </a:solidFill>
                <a:latin typeface="標楷體" panose="03000509000000000000" pitchFamily="65" charset="-120"/>
                <a:ea typeface="標楷體" panose="03000509000000000000" pitchFamily="65" charset="-120"/>
              </a:rPr>
              <a:t>設計</a:t>
            </a:r>
            <a:endParaRPr lang="en-US" altLang="zh-TW" sz="2000" b="1" dirty="0" smtClean="0">
              <a:solidFill>
                <a:srgbClr val="0000CC"/>
              </a:solidFill>
              <a:latin typeface="標楷體" panose="03000509000000000000" pitchFamily="65" charset="-120"/>
              <a:ea typeface="標楷體" panose="03000509000000000000" pitchFamily="65" charset="-120"/>
            </a:endParaRPr>
          </a:p>
        </p:txBody>
      </p:sp>
      <p:sp>
        <p:nvSpPr>
          <p:cNvPr id="30" name="圓角矩形 29"/>
          <p:cNvSpPr/>
          <p:nvPr/>
        </p:nvSpPr>
        <p:spPr>
          <a:xfrm>
            <a:off x="2550249" y="2155661"/>
            <a:ext cx="1555053" cy="4027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srgbClr val="0000CC"/>
                </a:solidFill>
                <a:latin typeface="標楷體" panose="03000509000000000000" pitchFamily="65" charset="-120"/>
                <a:ea typeface="標楷體" panose="03000509000000000000" pitchFamily="65" charset="-120"/>
              </a:rPr>
              <a:t>溫環</a:t>
            </a:r>
            <a:r>
              <a:rPr lang="zh-TW" altLang="en-US" sz="2000" b="1" dirty="0">
                <a:solidFill>
                  <a:srgbClr val="0000CC"/>
                </a:solidFill>
                <a:latin typeface="標楷體" panose="03000509000000000000" pitchFamily="65" charset="-120"/>
                <a:ea typeface="標楷體" panose="03000509000000000000" pitchFamily="65" charset="-120"/>
              </a:rPr>
              <a:t>境</a:t>
            </a:r>
            <a:endParaRPr lang="en-US" altLang="zh-TW" sz="2000" b="1" dirty="0" smtClean="0">
              <a:solidFill>
                <a:srgbClr val="0000CC"/>
              </a:solidFill>
              <a:latin typeface="標楷體" panose="03000509000000000000" pitchFamily="65" charset="-120"/>
              <a:ea typeface="標楷體" panose="03000509000000000000" pitchFamily="65" charset="-120"/>
            </a:endParaRPr>
          </a:p>
        </p:txBody>
      </p:sp>
      <p:sp>
        <p:nvSpPr>
          <p:cNvPr id="31" name="圓角矩形 30"/>
          <p:cNvSpPr/>
          <p:nvPr/>
        </p:nvSpPr>
        <p:spPr>
          <a:xfrm>
            <a:off x="4375230" y="2155661"/>
            <a:ext cx="1563922" cy="4027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srgbClr val="0000CC"/>
                </a:solidFill>
                <a:latin typeface="標楷體" panose="03000509000000000000" pitchFamily="65" charset="-120"/>
                <a:ea typeface="標楷體" panose="03000509000000000000" pitchFamily="65" charset="-120"/>
              </a:rPr>
              <a:t>溫</a:t>
            </a:r>
            <a:r>
              <a:rPr lang="zh-TW" altLang="en-US" sz="2000" b="1" dirty="0">
                <a:solidFill>
                  <a:srgbClr val="0000CC"/>
                </a:solidFill>
                <a:latin typeface="標楷體" panose="03000509000000000000" pitchFamily="65" charset="-120"/>
                <a:ea typeface="標楷體" panose="03000509000000000000" pitchFamily="65" charset="-120"/>
              </a:rPr>
              <a:t>濕</a:t>
            </a:r>
            <a:r>
              <a:rPr lang="zh-TW" altLang="en-US" sz="2000" b="1" dirty="0" smtClean="0">
                <a:solidFill>
                  <a:srgbClr val="0000CC"/>
                </a:solidFill>
                <a:latin typeface="標楷體" panose="03000509000000000000" pitchFamily="65" charset="-120"/>
                <a:ea typeface="標楷體" panose="03000509000000000000" pitchFamily="65" charset="-120"/>
              </a:rPr>
              <a:t>感</a:t>
            </a:r>
            <a:r>
              <a:rPr lang="zh-TW" altLang="en-US" sz="2000" b="1" dirty="0" smtClean="0">
                <a:solidFill>
                  <a:srgbClr val="0000CC"/>
                </a:solidFill>
                <a:latin typeface="標楷體" panose="03000509000000000000" pitchFamily="65" charset="-120"/>
                <a:ea typeface="標楷體" panose="03000509000000000000" pitchFamily="65" charset="-120"/>
              </a:rPr>
              <a:t>測</a:t>
            </a:r>
            <a:endParaRPr lang="en-US" altLang="zh-TW" sz="2000" b="1" dirty="0" smtClean="0">
              <a:solidFill>
                <a:srgbClr val="0000CC"/>
              </a:solidFill>
              <a:latin typeface="標楷體" panose="03000509000000000000" pitchFamily="65" charset="-120"/>
              <a:ea typeface="標楷體" panose="03000509000000000000" pitchFamily="65" charset="-120"/>
            </a:endParaRPr>
          </a:p>
        </p:txBody>
      </p:sp>
      <p:sp>
        <p:nvSpPr>
          <p:cNvPr id="32" name="圓角矩形 31"/>
          <p:cNvSpPr/>
          <p:nvPr/>
        </p:nvSpPr>
        <p:spPr>
          <a:xfrm>
            <a:off x="9700547" y="2131537"/>
            <a:ext cx="1563922" cy="4027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srgbClr val="0000CC"/>
                </a:solidFill>
                <a:latin typeface="標楷體" panose="03000509000000000000" pitchFamily="65" charset="-120"/>
                <a:ea typeface="標楷體" panose="03000509000000000000" pitchFamily="65" charset="-120"/>
              </a:rPr>
              <a:t>加</a:t>
            </a:r>
            <a:r>
              <a:rPr lang="zh-TW" altLang="en-US" sz="2000" b="1" dirty="0">
                <a:solidFill>
                  <a:srgbClr val="0000CC"/>
                </a:solidFill>
                <a:latin typeface="標楷體" panose="03000509000000000000" pitchFamily="65" charset="-120"/>
                <a:ea typeface="標楷體" panose="03000509000000000000" pitchFamily="65" charset="-120"/>
              </a:rPr>
              <a:t>溫</a:t>
            </a:r>
            <a:r>
              <a:rPr lang="zh-TW" altLang="en-US" sz="2000" b="1" dirty="0" smtClean="0">
                <a:solidFill>
                  <a:srgbClr val="0000CC"/>
                </a:solidFill>
                <a:latin typeface="標楷體" panose="03000509000000000000" pitchFamily="65" charset="-120"/>
                <a:ea typeface="標楷體" panose="03000509000000000000" pitchFamily="65" charset="-120"/>
              </a:rPr>
              <a:t>控制</a:t>
            </a:r>
            <a:endParaRPr lang="en-US" altLang="zh-TW" sz="2000" b="1" dirty="0" smtClean="0">
              <a:solidFill>
                <a:srgbClr val="0000CC"/>
              </a:solidFill>
              <a:latin typeface="標楷體" panose="03000509000000000000" pitchFamily="65" charset="-120"/>
              <a:ea typeface="標楷體" panose="03000509000000000000" pitchFamily="65" charset="-120"/>
            </a:endParaRPr>
          </a:p>
        </p:txBody>
      </p:sp>
      <p:sp>
        <p:nvSpPr>
          <p:cNvPr id="38" name="圓角矩形 37"/>
          <p:cNvSpPr/>
          <p:nvPr/>
        </p:nvSpPr>
        <p:spPr>
          <a:xfrm>
            <a:off x="381575" y="87329"/>
            <a:ext cx="1973153" cy="447675"/>
          </a:xfrm>
          <a:prstGeom prst="roundRect">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smtClean="0">
                <a:solidFill>
                  <a:prstClr val="white"/>
                </a:solidFill>
                <a:latin typeface="標楷體" panose="03000509000000000000" pitchFamily="65" charset="-120"/>
                <a:ea typeface="標楷體" panose="03000509000000000000" pitchFamily="65" charset="-120"/>
              </a:rPr>
              <a:t>溫環境</a:t>
            </a:r>
            <a:r>
              <a:rPr lang="zh-TW" altLang="en-US" b="1" dirty="0">
                <a:solidFill>
                  <a:prstClr val="white"/>
                </a:solidFill>
                <a:latin typeface="標楷體" panose="03000509000000000000" pitchFamily="65" charset="-120"/>
                <a:ea typeface="標楷體" panose="03000509000000000000" pitchFamily="65" charset="-120"/>
              </a:rPr>
              <a:t>控制</a:t>
            </a:r>
          </a:p>
        </p:txBody>
      </p:sp>
      <p:sp>
        <p:nvSpPr>
          <p:cNvPr id="27" name="圓角矩形 26"/>
          <p:cNvSpPr/>
          <p:nvPr/>
        </p:nvSpPr>
        <p:spPr>
          <a:xfrm>
            <a:off x="8309397" y="2155661"/>
            <a:ext cx="1316169" cy="4027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rgbClr val="0000CC"/>
                </a:solidFill>
                <a:latin typeface="標楷體" panose="03000509000000000000" pitchFamily="65" charset="-120"/>
                <a:ea typeface="標楷體" panose="03000509000000000000" pitchFamily="65" charset="-120"/>
              </a:rPr>
              <a:t>降</a:t>
            </a:r>
            <a:r>
              <a:rPr lang="zh-TW" altLang="en-US" sz="2000" b="1" dirty="0" smtClean="0">
                <a:solidFill>
                  <a:srgbClr val="0000CC"/>
                </a:solidFill>
                <a:latin typeface="標楷體" panose="03000509000000000000" pitchFamily="65" charset="-120"/>
                <a:ea typeface="標楷體" panose="03000509000000000000" pitchFamily="65" charset="-120"/>
              </a:rPr>
              <a:t>溫控制</a:t>
            </a:r>
            <a:endParaRPr lang="en-US" altLang="zh-TW" sz="2000" b="1" dirty="0" smtClean="0">
              <a:solidFill>
                <a:srgbClr val="0000CC"/>
              </a:solidFill>
              <a:latin typeface="標楷體" panose="03000509000000000000" pitchFamily="65" charset="-120"/>
              <a:ea typeface="標楷體" panose="03000509000000000000" pitchFamily="65" charset="-120"/>
            </a:endParaRPr>
          </a:p>
        </p:txBody>
      </p:sp>
      <p:graphicFrame>
        <p:nvGraphicFramePr>
          <p:cNvPr id="10" name="表格 9"/>
          <p:cNvGraphicFramePr>
            <a:graphicFrameLocks noGrp="1"/>
          </p:cNvGraphicFramePr>
          <p:nvPr>
            <p:extLst>
              <p:ext uri="{D42A27DB-BD31-4B8C-83A1-F6EECF244321}">
                <p14:modId xmlns:p14="http://schemas.microsoft.com/office/powerpoint/2010/main" val="173484584"/>
              </p:ext>
            </p:extLst>
          </p:nvPr>
        </p:nvGraphicFramePr>
        <p:xfrm>
          <a:off x="367854" y="5113623"/>
          <a:ext cx="1836400" cy="1122680"/>
        </p:xfrm>
        <a:graphic>
          <a:graphicData uri="http://schemas.openxmlformats.org/drawingml/2006/table">
            <a:tbl>
              <a:tblPr/>
              <a:tblGrid>
                <a:gridCol w="1836400"/>
              </a:tblGrid>
              <a:tr h="215900">
                <a:tc>
                  <a:txBody>
                    <a:bodyPr/>
                    <a:lstStyle/>
                    <a:p>
                      <a:endParaRPr lang="zh-TW" altLang="en-US"/>
                    </a:p>
                  </a:txBody>
                  <a:tcPr marL="6350" marR="6350" marT="6350" marB="0" anchor="ctr">
                    <a:lnL>
                      <a:noFill/>
                    </a:lnL>
                    <a:lnR>
                      <a:noFill/>
                    </a:lnR>
                    <a:lnT>
                      <a:noFill/>
                    </a:lnT>
                    <a:lnB>
                      <a:noFill/>
                    </a:lnB>
                  </a:tcPr>
                </a:tc>
              </a:tr>
              <a:tr h="215900">
                <a:tc>
                  <a:txBody>
                    <a:bodyPr/>
                    <a:lstStyle/>
                    <a:p>
                      <a:endParaRPr lang="zh-TW" altLang="en-US"/>
                    </a:p>
                  </a:txBody>
                  <a:tcPr marL="6350" marR="6350" marT="6350" marB="0" anchor="ctr">
                    <a:lnL>
                      <a:noFill/>
                    </a:lnL>
                    <a:lnR>
                      <a:noFill/>
                    </a:lnR>
                    <a:lnT>
                      <a:noFill/>
                    </a:lnT>
                    <a:lnB>
                      <a:noFill/>
                    </a:lnB>
                  </a:tcPr>
                </a:tc>
              </a:tr>
              <a:tr h="215900">
                <a:tc>
                  <a:txBody>
                    <a:bodyPr/>
                    <a:lstStyle/>
                    <a:p>
                      <a:endParaRPr lang="zh-TW" altLang="en-US"/>
                    </a:p>
                  </a:txBody>
                  <a:tcPr marL="6350" marR="6350" marT="6350" marB="0" anchor="ctr">
                    <a:lnL>
                      <a:noFill/>
                    </a:lnL>
                    <a:lnR>
                      <a:noFill/>
                    </a:lnR>
                    <a:lnT>
                      <a:noFill/>
                    </a:lnT>
                    <a:lnB>
                      <a:noFill/>
                    </a:lnB>
                  </a:tcPr>
                </a:tc>
              </a:tr>
              <a:tr h="215900">
                <a:tc>
                  <a:txBody>
                    <a:bodyPr/>
                    <a:lstStyle/>
                    <a:p>
                      <a:endParaRPr lang="zh-TW" altLang="en-US" dirty="0"/>
                    </a:p>
                  </a:txBody>
                  <a:tcPr marL="6350" marR="6350" marT="6350" marB="0" anchor="ctr">
                    <a:lnL>
                      <a:noFill/>
                    </a:lnL>
                    <a:lnR>
                      <a:noFill/>
                    </a:lnR>
                    <a:lnT>
                      <a:noFill/>
                    </a:lnT>
                    <a:lnB>
                      <a:noFill/>
                    </a:lnB>
                  </a:tcP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2396193403"/>
              </p:ext>
            </p:extLst>
          </p:nvPr>
        </p:nvGraphicFramePr>
        <p:xfrm>
          <a:off x="8334613" y="2566122"/>
          <a:ext cx="1290953" cy="3368040"/>
        </p:xfrm>
        <a:graphic>
          <a:graphicData uri="http://schemas.openxmlformats.org/drawingml/2006/table">
            <a:tbl>
              <a:tblPr/>
              <a:tblGrid>
                <a:gridCol w="1290953"/>
              </a:tblGrid>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外遮陰</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內遮陰</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天窗</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smtClean="0">
                          <a:solidFill>
                            <a:srgbClr val="000000"/>
                          </a:solidFill>
                          <a:effectLst/>
                          <a:latin typeface="標楷體" panose="03000509000000000000" pitchFamily="65" charset="-120"/>
                          <a:ea typeface="標楷體" panose="03000509000000000000" pitchFamily="65" charset="-120"/>
                        </a:rPr>
                        <a:t>噴霧</a:t>
                      </a:r>
                      <a:endParaRPr lang="zh-TW" altLang="en-US" sz="1800" b="0" i="0" u="none" strike="noStrike" dirty="0">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smtClean="0">
                          <a:solidFill>
                            <a:srgbClr val="000000"/>
                          </a:solidFill>
                          <a:effectLst/>
                          <a:latin typeface="標楷體" panose="03000509000000000000" pitchFamily="65" charset="-120"/>
                          <a:ea typeface="標楷體" panose="03000509000000000000" pitchFamily="65" charset="-120"/>
                        </a:rPr>
                        <a:t>飽差控制</a:t>
                      </a:r>
                      <a:endParaRPr lang="zh-TW" altLang="en-US" sz="1800" b="0" i="0" u="none" strike="noStrike" dirty="0">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捲揚</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負壓水濂</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正壓風扇</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內循環扇</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淺層地冷</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smtClean="0">
                          <a:solidFill>
                            <a:srgbClr val="000000"/>
                          </a:solidFill>
                          <a:effectLst/>
                          <a:latin typeface="標楷體" panose="03000509000000000000" pitchFamily="65" charset="-120"/>
                          <a:ea typeface="標楷體" panose="03000509000000000000" pitchFamily="65" charset="-120"/>
                        </a:rPr>
                        <a:t>熱泵</a:t>
                      </a:r>
                      <a:endParaRPr lang="en-US" altLang="zh-TW" sz="1800" b="0" i="0" u="none" strike="noStrike" dirty="0" smtClean="0">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smtClean="0">
                          <a:solidFill>
                            <a:srgbClr val="000000"/>
                          </a:solidFill>
                          <a:effectLst/>
                          <a:latin typeface="標楷體" panose="03000509000000000000" pitchFamily="65" charset="-120"/>
                          <a:ea typeface="標楷體" panose="03000509000000000000" pitchFamily="65" charset="-120"/>
                        </a:rPr>
                        <a:t>電冷空調</a:t>
                      </a:r>
                      <a:endParaRPr lang="zh-TW" altLang="en-US" sz="1800" b="0" i="0" u="none" strike="noStrike" dirty="0">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34" name="表格 33"/>
          <p:cNvGraphicFramePr>
            <a:graphicFrameLocks noGrp="1"/>
          </p:cNvGraphicFramePr>
          <p:nvPr>
            <p:extLst>
              <p:ext uri="{D42A27DB-BD31-4B8C-83A1-F6EECF244321}">
                <p14:modId xmlns:p14="http://schemas.microsoft.com/office/powerpoint/2010/main" val="3079404074"/>
              </p:ext>
            </p:extLst>
          </p:nvPr>
        </p:nvGraphicFramePr>
        <p:xfrm>
          <a:off x="9932833" y="2566122"/>
          <a:ext cx="1152519" cy="2806700"/>
        </p:xfrm>
        <a:graphic>
          <a:graphicData uri="http://schemas.openxmlformats.org/drawingml/2006/table">
            <a:tbl>
              <a:tblPr/>
              <a:tblGrid>
                <a:gridCol w="1152519"/>
              </a:tblGrid>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日光熱能</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內積熱材</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隔熱保溫</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區域隔離</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太陽熱能</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風力加熱</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生質熱能</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燃燒加熱</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淺層地熱</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smtClean="0">
                          <a:solidFill>
                            <a:srgbClr val="000000"/>
                          </a:solidFill>
                          <a:effectLst/>
                          <a:latin typeface="標楷體" panose="03000509000000000000" pitchFamily="65" charset="-120"/>
                          <a:ea typeface="標楷體" panose="03000509000000000000" pitchFamily="65" charset="-120"/>
                        </a:rPr>
                        <a:t>電熱空調</a:t>
                      </a:r>
                      <a:endParaRPr lang="zh-TW" altLang="en-US" sz="1800" b="0" i="0" u="none" strike="noStrike" dirty="0">
                        <a:solidFill>
                          <a:srgbClr val="000000"/>
                        </a:solidFill>
                        <a:effectLst/>
                        <a:latin typeface="標楷體" panose="03000509000000000000" pitchFamily="65" charset="-120"/>
                        <a:ea typeface="標楷體" panose="03000509000000000000" pitchFamily="65" charset="-12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35" name="表格 34"/>
          <p:cNvGraphicFramePr>
            <a:graphicFrameLocks noGrp="1"/>
          </p:cNvGraphicFramePr>
          <p:nvPr>
            <p:extLst>
              <p:ext uri="{D42A27DB-BD31-4B8C-83A1-F6EECF244321}">
                <p14:modId xmlns:p14="http://schemas.microsoft.com/office/powerpoint/2010/main" val="2409895520"/>
              </p:ext>
            </p:extLst>
          </p:nvPr>
        </p:nvGraphicFramePr>
        <p:xfrm>
          <a:off x="6499277" y="2579129"/>
          <a:ext cx="1679861" cy="2245360"/>
        </p:xfrm>
        <a:graphic>
          <a:graphicData uri="http://schemas.openxmlformats.org/drawingml/2006/table">
            <a:tbl>
              <a:tblPr/>
              <a:tblGrid>
                <a:gridCol w="1679861"/>
              </a:tblGrid>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溫室光熱效應</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溫室氣流效應</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結構熱效應</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披覆選擇</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遮陰設計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天窗捲揚網設計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隔離保溫設計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機械致冷致熱</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39" name="表格 38"/>
          <p:cNvGraphicFramePr>
            <a:graphicFrameLocks noGrp="1"/>
          </p:cNvGraphicFramePr>
          <p:nvPr>
            <p:extLst>
              <p:ext uri="{D42A27DB-BD31-4B8C-83A1-F6EECF244321}">
                <p14:modId xmlns:p14="http://schemas.microsoft.com/office/powerpoint/2010/main" val="4210307438"/>
              </p:ext>
            </p:extLst>
          </p:nvPr>
        </p:nvGraphicFramePr>
        <p:xfrm>
          <a:off x="4559803" y="2566192"/>
          <a:ext cx="1193800" cy="1403350"/>
        </p:xfrm>
        <a:graphic>
          <a:graphicData uri="http://schemas.openxmlformats.org/drawingml/2006/table">
            <a:tbl>
              <a:tblPr/>
              <a:tblGrid>
                <a:gridCol w="1193800"/>
              </a:tblGrid>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溫度計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熱電偶</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紅外線</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熱影像</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溼度計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40" name="表格 39"/>
          <p:cNvGraphicFramePr>
            <a:graphicFrameLocks noGrp="1"/>
          </p:cNvGraphicFramePr>
          <p:nvPr>
            <p:extLst>
              <p:ext uri="{D42A27DB-BD31-4B8C-83A1-F6EECF244321}">
                <p14:modId xmlns:p14="http://schemas.microsoft.com/office/powerpoint/2010/main" val="449014697"/>
              </p:ext>
            </p:extLst>
          </p:nvPr>
        </p:nvGraphicFramePr>
        <p:xfrm>
          <a:off x="2713389" y="2586674"/>
          <a:ext cx="1193800" cy="1122680"/>
        </p:xfrm>
        <a:graphic>
          <a:graphicData uri="http://schemas.openxmlformats.org/drawingml/2006/table">
            <a:tbl>
              <a:tblPr/>
              <a:tblGrid>
                <a:gridCol w="1193800"/>
              </a:tblGrid>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年溫度曲線</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a:solidFill>
                            <a:srgbClr val="000000"/>
                          </a:solidFill>
                          <a:effectLst/>
                          <a:latin typeface="標楷體" panose="03000509000000000000" pitchFamily="65" charset="-120"/>
                          <a:ea typeface="標楷體" panose="03000509000000000000" pitchFamily="65" charset="-120"/>
                        </a:rPr>
                        <a:t>低溫極值</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高溫極值</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900">
                <a:tc>
                  <a:txBody>
                    <a:bodyPr/>
                    <a:lstStyle/>
                    <a:p>
                      <a:pPr algn="l" fontAlgn="ctr"/>
                      <a:r>
                        <a:rPr lang="zh-TW" altLang="en-US" sz="1800" b="0" i="0" u="none" strike="noStrike" dirty="0">
                          <a:solidFill>
                            <a:srgbClr val="000000"/>
                          </a:solidFill>
                          <a:effectLst/>
                          <a:latin typeface="標楷體" panose="03000509000000000000" pitchFamily="65" charset="-120"/>
                          <a:ea typeface="標楷體" panose="03000509000000000000" pitchFamily="65" charset="-120"/>
                        </a:rPr>
                        <a:t>濕度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41" name="圖片 40"/>
          <p:cNvPicPr>
            <a:picLocks noChangeAspect="1"/>
          </p:cNvPicPr>
          <p:nvPr/>
        </p:nvPicPr>
        <p:blipFill>
          <a:blip r:embed="rId2"/>
          <a:stretch>
            <a:fillRect/>
          </a:stretch>
        </p:blipFill>
        <p:spPr>
          <a:xfrm>
            <a:off x="3054739" y="4136549"/>
            <a:ext cx="3289064" cy="2584928"/>
          </a:xfrm>
          <a:prstGeom prst="rect">
            <a:avLst/>
          </a:prstGeom>
        </p:spPr>
      </p:pic>
      <p:pic>
        <p:nvPicPr>
          <p:cNvPr id="42" name="內容版面配置區 4"/>
          <p:cNvPicPr>
            <a:picLocks noGrp="1" noChangeAspect="1"/>
          </p:cNvPicPr>
          <p:nvPr>
            <p:ph idx="1"/>
          </p:nvPr>
        </p:nvPicPr>
        <p:blipFill rotWithShape="1">
          <a:blip r:embed="rId3"/>
          <a:srcRect l="14336" t="55587" r="19812" b="4900"/>
          <a:stretch/>
        </p:blipFill>
        <p:spPr>
          <a:xfrm>
            <a:off x="26948" y="4136549"/>
            <a:ext cx="3027790" cy="1720574"/>
          </a:xfrm>
          <a:prstGeom prst="rect">
            <a:avLst/>
          </a:prstGeom>
          <a:ln>
            <a:solidFill>
              <a:schemeClr val="tx1"/>
            </a:solidFill>
          </a:ln>
        </p:spPr>
      </p:pic>
    </p:spTree>
    <p:extLst>
      <p:ext uri="{BB962C8B-B14F-4D97-AF65-F5344CB8AC3E}">
        <p14:creationId xmlns:p14="http://schemas.microsoft.com/office/powerpoint/2010/main" val="43425926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8258645" y="1475488"/>
            <a:ext cx="1685925" cy="21050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2" name="矩形 31"/>
          <p:cNvSpPr/>
          <p:nvPr/>
        </p:nvSpPr>
        <p:spPr>
          <a:xfrm>
            <a:off x="5732138" y="1535811"/>
            <a:ext cx="1685925" cy="21050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 name="矩形 1"/>
          <p:cNvSpPr/>
          <p:nvPr/>
        </p:nvSpPr>
        <p:spPr>
          <a:xfrm>
            <a:off x="2992512" y="1553223"/>
            <a:ext cx="1685925" cy="21050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86</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731520" y="902970"/>
            <a:ext cx="1952625" cy="3314700"/>
          </a:xfrm>
          <a:prstGeom prst="rect">
            <a:avLst/>
          </a:prstGeom>
        </p:spPr>
      </p:pic>
      <p:sp>
        <p:nvSpPr>
          <p:cNvPr id="6" name="向右箭號 5"/>
          <p:cNvSpPr/>
          <p:nvPr/>
        </p:nvSpPr>
        <p:spPr>
          <a:xfrm>
            <a:off x="2422211" y="2829574"/>
            <a:ext cx="428629" cy="26719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 name="文字方塊 6"/>
          <p:cNvSpPr txBox="1"/>
          <p:nvPr/>
        </p:nvSpPr>
        <p:spPr>
          <a:xfrm>
            <a:off x="304801" y="91440"/>
            <a:ext cx="1952626" cy="461665"/>
          </a:xfrm>
          <a:prstGeom prst="rect">
            <a:avLst/>
          </a:prstGeom>
          <a:noFill/>
        </p:spPr>
        <p:txBody>
          <a:bodyPr wrap="squar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8.</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成本分析</a:t>
            </a:r>
          </a:p>
        </p:txBody>
      </p:sp>
      <p:sp>
        <p:nvSpPr>
          <p:cNvPr id="8" name="圓角矩形 7"/>
          <p:cNvSpPr/>
          <p:nvPr/>
        </p:nvSpPr>
        <p:spPr>
          <a:xfrm>
            <a:off x="8401521" y="2107311"/>
            <a:ext cx="1400175" cy="65623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生產營運</a:t>
            </a:r>
            <a:endParaRPr lang="en-US" altLang="zh-TW" b="1" dirty="0">
              <a:solidFill>
                <a:prstClr val="white"/>
              </a:solidFill>
              <a:latin typeface="標楷體" panose="03000509000000000000" pitchFamily="65" charset="-120"/>
              <a:ea typeface="標楷體" panose="03000509000000000000" pitchFamily="65" charset="-120"/>
            </a:endParaRPr>
          </a:p>
          <a:p>
            <a:pPr algn="ctr"/>
            <a:r>
              <a:rPr lang="zh-TW" altLang="en-US" b="1" dirty="0">
                <a:solidFill>
                  <a:prstClr val="white"/>
                </a:solidFill>
                <a:latin typeface="標楷體" panose="03000509000000000000" pitchFamily="65" charset="-120"/>
                <a:ea typeface="標楷體" panose="03000509000000000000" pitchFamily="65" charset="-120"/>
              </a:rPr>
              <a:t>成本</a:t>
            </a:r>
          </a:p>
        </p:txBody>
      </p:sp>
      <p:sp>
        <p:nvSpPr>
          <p:cNvPr id="23" name="圓角矩形 22"/>
          <p:cNvSpPr/>
          <p:nvPr/>
        </p:nvSpPr>
        <p:spPr>
          <a:xfrm>
            <a:off x="3086573" y="1697737"/>
            <a:ext cx="1400175" cy="51955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溫室</a:t>
            </a:r>
            <a:endParaRPr lang="en-US" altLang="zh-TW" b="1" dirty="0">
              <a:solidFill>
                <a:prstClr val="white"/>
              </a:solidFill>
              <a:latin typeface="標楷體" panose="03000509000000000000" pitchFamily="65" charset="-120"/>
              <a:ea typeface="標楷體" panose="03000509000000000000" pitchFamily="65" charset="-120"/>
            </a:endParaRPr>
          </a:p>
          <a:p>
            <a:pPr algn="ctr"/>
            <a:r>
              <a:rPr lang="zh-TW" altLang="en-US" b="1" dirty="0">
                <a:solidFill>
                  <a:prstClr val="white"/>
                </a:solidFill>
                <a:latin typeface="標楷體" panose="03000509000000000000" pitchFamily="65" charset="-120"/>
                <a:ea typeface="標楷體" panose="03000509000000000000" pitchFamily="65" charset="-120"/>
              </a:rPr>
              <a:t>構造成本</a:t>
            </a:r>
          </a:p>
        </p:txBody>
      </p:sp>
      <p:sp>
        <p:nvSpPr>
          <p:cNvPr id="24" name="圓角矩形 23"/>
          <p:cNvSpPr/>
          <p:nvPr/>
        </p:nvSpPr>
        <p:spPr>
          <a:xfrm>
            <a:off x="3086573" y="2358905"/>
            <a:ext cx="1412077" cy="47066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溫室</a:t>
            </a:r>
            <a:endParaRPr lang="en-US" altLang="zh-TW" b="1" dirty="0">
              <a:solidFill>
                <a:prstClr val="white"/>
              </a:solidFill>
              <a:latin typeface="標楷體" panose="03000509000000000000" pitchFamily="65" charset="-120"/>
              <a:ea typeface="標楷體" panose="03000509000000000000" pitchFamily="65" charset="-120"/>
            </a:endParaRPr>
          </a:p>
          <a:p>
            <a:pPr algn="ctr"/>
            <a:r>
              <a:rPr lang="zh-TW" altLang="en-US" b="1" dirty="0">
                <a:solidFill>
                  <a:prstClr val="white"/>
                </a:solidFill>
                <a:latin typeface="標楷體" panose="03000509000000000000" pitchFamily="65" charset="-120"/>
                <a:ea typeface="標楷體" panose="03000509000000000000" pitchFamily="65" charset="-120"/>
              </a:rPr>
              <a:t>材料成本</a:t>
            </a:r>
          </a:p>
        </p:txBody>
      </p:sp>
      <p:sp>
        <p:nvSpPr>
          <p:cNvPr id="28" name="圓角矩形 27"/>
          <p:cNvSpPr/>
          <p:nvPr/>
        </p:nvSpPr>
        <p:spPr>
          <a:xfrm>
            <a:off x="3086572" y="2948191"/>
            <a:ext cx="1400175" cy="63232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溫室</a:t>
            </a:r>
            <a:endParaRPr lang="en-US" altLang="zh-TW" b="1" dirty="0">
              <a:solidFill>
                <a:prstClr val="white"/>
              </a:solidFill>
              <a:latin typeface="標楷體" panose="03000509000000000000" pitchFamily="65" charset="-120"/>
              <a:ea typeface="標楷體" panose="03000509000000000000" pitchFamily="65" charset="-120"/>
            </a:endParaRPr>
          </a:p>
          <a:p>
            <a:pPr algn="ctr"/>
            <a:r>
              <a:rPr lang="zh-TW" altLang="en-US" b="1" dirty="0">
                <a:solidFill>
                  <a:prstClr val="white"/>
                </a:solidFill>
                <a:latin typeface="標楷體" panose="03000509000000000000" pitchFamily="65" charset="-120"/>
                <a:ea typeface="標楷體" panose="03000509000000000000" pitchFamily="65" charset="-120"/>
              </a:rPr>
              <a:t>披覆成本</a:t>
            </a:r>
          </a:p>
        </p:txBody>
      </p:sp>
      <p:sp>
        <p:nvSpPr>
          <p:cNvPr id="29" name="圓角矩形 28"/>
          <p:cNvSpPr/>
          <p:nvPr/>
        </p:nvSpPr>
        <p:spPr>
          <a:xfrm>
            <a:off x="5839303" y="1697737"/>
            <a:ext cx="1400175" cy="66116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溫室環控</a:t>
            </a:r>
            <a:endParaRPr lang="en-US" altLang="zh-TW" b="1" dirty="0">
              <a:solidFill>
                <a:prstClr val="white"/>
              </a:solidFill>
              <a:latin typeface="標楷體" panose="03000509000000000000" pitchFamily="65" charset="-120"/>
              <a:ea typeface="標楷體" panose="03000509000000000000" pitchFamily="65" charset="-120"/>
            </a:endParaRPr>
          </a:p>
          <a:p>
            <a:pPr algn="ctr"/>
            <a:r>
              <a:rPr lang="zh-TW" altLang="en-US" b="1" dirty="0">
                <a:solidFill>
                  <a:prstClr val="white"/>
                </a:solidFill>
                <a:latin typeface="標楷體" panose="03000509000000000000" pitchFamily="65" charset="-120"/>
                <a:ea typeface="標楷體" panose="03000509000000000000" pitchFamily="65" charset="-120"/>
              </a:rPr>
              <a:t>系統成本</a:t>
            </a:r>
          </a:p>
        </p:txBody>
      </p:sp>
      <p:sp>
        <p:nvSpPr>
          <p:cNvPr id="30" name="圓角矩形 29"/>
          <p:cNvSpPr/>
          <p:nvPr/>
        </p:nvSpPr>
        <p:spPr>
          <a:xfrm>
            <a:off x="5839303" y="2605736"/>
            <a:ext cx="1412077" cy="6541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溫室生產</a:t>
            </a:r>
            <a:endParaRPr lang="en-US" altLang="zh-TW" b="1" dirty="0">
              <a:solidFill>
                <a:prstClr val="white"/>
              </a:solidFill>
              <a:latin typeface="標楷體" panose="03000509000000000000" pitchFamily="65" charset="-120"/>
              <a:ea typeface="標楷體" panose="03000509000000000000" pitchFamily="65" charset="-120"/>
            </a:endParaRPr>
          </a:p>
          <a:p>
            <a:pPr algn="ctr"/>
            <a:r>
              <a:rPr lang="zh-TW" altLang="en-US" b="1" dirty="0">
                <a:solidFill>
                  <a:prstClr val="white"/>
                </a:solidFill>
                <a:latin typeface="標楷體" panose="03000509000000000000" pitchFamily="65" charset="-120"/>
                <a:ea typeface="標楷體" panose="03000509000000000000" pitchFamily="65" charset="-120"/>
              </a:rPr>
              <a:t>系統成本</a:t>
            </a:r>
          </a:p>
        </p:txBody>
      </p:sp>
      <p:sp>
        <p:nvSpPr>
          <p:cNvPr id="34" name="向右箭號 33"/>
          <p:cNvSpPr/>
          <p:nvPr/>
        </p:nvSpPr>
        <p:spPr>
          <a:xfrm>
            <a:off x="5074916" y="2402586"/>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5" name="向右箭號 34"/>
          <p:cNvSpPr/>
          <p:nvPr/>
        </p:nvSpPr>
        <p:spPr>
          <a:xfrm>
            <a:off x="7796675" y="2449392"/>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Tree>
    <p:extLst>
      <p:ext uri="{BB962C8B-B14F-4D97-AF65-F5344CB8AC3E}">
        <p14:creationId xmlns:p14="http://schemas.microsoft.com/office/powerpoint/2010/main" val="18703748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87</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t="16179"/>
          <a:stretch/>
        </p:blipFill>
        <p:spPr>
          <a:xfrm>
            <a:off x="-9525" y="-22807"/>
            <a:ext cx="12201525" cy="3429000"/>
          </a:xfrm>
          <a:prstGeom prst="rect">
            <a:avLst/>
          </a:prstGeom>
        </p:spPr>
      </p:pic>
      <p:pic>
        <p:nvPicPr>
          <p:cNvPr id="6" name="圖片 5"/>
          <p:cNvPicPr>
            <a:picLocks noChangeAspect="1"/>
          </p:cNvPicPr>
          <p:nvPr/>
        </p:nvPicPr>
        <p:blipFill>
          <a:blip r:embed="rId3"/>
          <a:stretch>
            <a:fillRect/>
          </a:stretch>
        </p:blipFill>
        <p:spPr>
          <a:xfrm>
            <a:off x="0" y="3541128"/>
            <a:ext cx="12192000" cy="3316872"/>
          </a:xfrm>
          <a:prstGeom prst="rect">
            <a:avLst/>
          </a:prstGeom>
        </p:spPr>
      </p:pic>
      <p:sp>
        <p:nvSpPr>
          <p:cNvPr id="7" name="向下箭號 6"/>
          <p:cNvSpPr/>
          <p:nvPr/>
        </p:nvSpPr>
        <p:spPr>
          <a:xfrm>
            <a:off x="42862" y="3156371"/>
            <a:ext cx="390525" cy="419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下箭號 8"/>
          <p:cNvSpPr/>
          <p:nvPr/>
        </p:nvSpPr>
        <p:spPr>
          <a:xfrm>
            <a:off x="47625" y="4776707"/>
            <a:ext cx="390525" cy="419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向下箭號 9"/>
          <p:cNvSpPr/>
          <p:nvPr/>
        </p:nvSpPr>
        <p:spPr>
          <a:xfrm rot="10800000">
            <a:off x="11601450" y="5295900"/>
            <a:ext cx="495300" cy="54768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209340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88</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742950" y="757463"/>
            <a:ext cx="10610850" cy="4683303"/>
          </a:xfrm>
          <a:prstGeom prst="rect">
            <a:avLst/>
          </a:prstGeom>
        </p:spPr>
      </p:pic>
    </p:spTree>
    <p:extLst>
      <p:ext uri="{BB962C8B-B14F-4D97-AF65-F5344CB8AC3E}">
        <p14:creationId xmlns:p14="http://schemas.microsoft.com/office/powerpoint/2010/main" val="6387553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89</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2481262" y="633412"/>
            <a:ext cx="7229475" cy="5591175"/>
          </a:xfrm>
          <a:prstGeom prst="rect">
            <a:avLst/>
          </a:prstGeom>
        </p:spPr>
      </p:pic>
    </p:spTree>
    <p:extLst>
      <p:ext uri="{BB962C8B-B14F-4D97-AF65-F5344CB8AC3E}">
        <p14:creationId xmlns:p14="http://schemas.microsoft.com/office/powerpoint/2010/main" val="40485005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0FA4CCC-F676-4ABF-BE81-7C29EE6A166F}" type="slidenum">
              <a:rPr lang="zh-TW" altLang="en-US" smtClean="0">
                <a:solidFill>
                  <a:prstClr val="black">
                    <a:tint val="75000"/>
                  </a:prstClr>
                </a:solidFill>
              </a:rPr>
              <a:pPr/>
              <a:t>9</a:t>
            </a:fld>
            <a:endParaRPr lang="zh-TW" altLang="en-US">
              <a:solidFill>
                <a:prstClr val="black">
                  <a:tint val="75000"/>
                </a:prstClr>
              </a:solidFill>
            </a:endParaRPr>
          </a:p>
        </p:txBody>
      </p:sp>
      <p:sp>
        <p:nvSpPr>
          <p:cNvPr id="5" name="矩形 4"/>
          <p:cNvSpPr/>
          <p:nvPr/>
        </p:nvSpPr>
        <p:spPr>
          <a:xfrm>
            <a:off x="822829" y="1845797"/>
            <a:ext cx="2853148" cy="830997"/>
          </a:xfrm>
          <a:prstGeom prst="rect">
            <a:avLst/>
          </a:prstGeom>
          <a:solidFill>
            <a:srgbClr val="CCFF99"/>
          </a:solidFill>
          <a:ln>
            <a:solidFill>
              <a:schemeClr val="tx1"/>
            </a:solidFill>
          </a:ln>
        </p:spPr>
        <p:txBody>
          <a:bodyPr wrap="square">
            <a:spAutoFit/>
          </a:bodyPr>
          <a:lstStyle/>
          <a:p>
            <a:pPr algn="ctr"/>
            <a:r>
              <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B1.</a:t>
            </a:r>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溫室總體規劃</a:t>
            </a:r>
            <a:endPar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設計系統開發</a:t>
            </a:r>
            <a:endParaRPr lang="zh-TW"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矩形 5"/>
          <p:cNvSpPr/>
          <p:nvPr/>
        </p:nvSpPr>
        <p:spPr>
          <a:xfrm>
            <a:off x="4572895" y="1880600"/>
            <a:ext cx="2813071" cy="830997"/>
          </a:xfrm>
          <a:prstGeom prst="rect">
            <a:avLst/>
          </a:prstGeom>
          <a:solidFill>
            <a:srgbClr val="CCFF99"/>
          </a:solidFill>
        </p:spPr>
        <p:txBody>
          <a:bodyPr wrap="square">
            <a:spAutoFit/>
          </a:bodyPr>
          <a:lstStyle/>
          <a:p>
            <a:r>
              <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B2.</a:t>
            </a:r>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溫室優化設計</a:t>
            </a:r>
            <a:endPar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系統開發</a:t>
            </a:r>
            <a:endPar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矩形 6"/>
          <p:cNvSpPr/>
          <p:nvPr/>
        </p:nvSpPr>
        <p:spPr>
          <a:xfrm>
            <a:off x="8397081" y="1845797"/>
            <a:ext cx="2871511" cy="830997"/>
          </a:xfrm>
          <a:prstGeom prst="rect">
            <a:avLst/>
          </a:prstGeom>
          <a:solidFill>
            <a:srgbClr val="CCFF99"/>
          </a:solidFill>
        </p:spPr>
        <p:txBody>
          <a:bodyPr wrap="square">
            <a:spAutoFit/>
          </a:bodyPr>
          <a:lstStyle/>
          <a:p>
            <a:r>
              <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B3.</a:t>
            </a:r>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溫室設計專家</a:t>
            </a:r>
            <a:endParaRPr lang="en-US"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知識系統整合</a:t>
            </a:r>
            <a:endParaRPr lang="zh-TW" altLang="zh-TW" sz="24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向右箭號 7"/>
          <p:cNvSpPr/>
          <p:nvPr/>
        </p:nvSpPr>
        <p:spPr>
          <a:xfrm>
            <a:off x="3875449" y="2094492"/>
            <a:ext cx="501477" cy="39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solidFill>
                <a:prstClr val="white"/>
              </a:solidFill>
            </a:endParaRPr>
          </a:p>
        </p:txBody>
      </p:sp>
      <p:sp>
        <p:nvSpPr>
          <p:cNvPr id="12" name="向右箭號 11"/>
          <p:cNvSpPr/>
          <p:nvPr/>
        </p:nvSpPr>
        <p:spPr>
          <a:xfrm>
            <a:off x="7555845" y="2094492"/>
            <a:ext cx="501477" cy="39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solidFill>
                <a:prstClr val="white"/>
              </a:solidFill>
            </a:endParaRPr>
          </a:p>
        </p:txBody>
      </p:sp>
      <p:sp>
        <p:nvSpPr>
          <p:cNvPr id="13" name="Rectangle 19"/>
          <p:cNvSpPr>
            <a:spLocks noChangeArrowheads="1"/>
          </p:cNvSpPr>
          <p:nvPr/>
        </p:nvSpPr>
        <p:spPr bwMode="auto">
          <a:xfrm>
            <a:off x="3214972" y="586515"/>
            <a:ext cx="5929029" cy="485192"/>
          </a:xfrm>
          <a:prstGeom prst="rect">
            <a:avLst/>
          </a:prstGeom>
          <a:solidFill>
            <a:schemeClr val="accent6">
              <a:lumMod val="40000"/>
              <a:lumOff val="60000"/>
            </a:schemeClr>
          </a:solidFill>
          <a:ln/>
        </p:spPr>
        <p:style>
          <a:lnRef idx="1">
            <a:schemeClr val="accent3"/>
          </a:lnRef>
          <a:fillRef idx="2">
            <a:schemeClr val="accent3"/>
          </a:fillRef>
          <a:effectRef idx="1">
            <a:schemeClr val="accent3"/>
          </a:effectRef>
          <a:fontRef idx="minor">
            <a:schemeClr val="dk1"/>
          </a:fontRef>
        </p:style>
        <p:txBody>
          <a:bodyPr wrap="square" lIns="36000" tIns="18000" rIns="36000" bIns="18000" anchor="ctr">
            <a:spAutoFit/>
          </a:bodyPr>
          <a:lstStyle/>
          <a:p>
            <a:pPr algn="ctr">
              <a:lnSpc>
                <a:spcPts val="3500"/>
              </a:lnSpc>
            </a:pP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B.</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溫室構造設計輔助專家系統開發</a:t>
            </a: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(110</a:t>
            </a:r>
            <a:r>
              <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矩形 14"/>
          <p:cNvSpPr/>
          <p:nvPr/>
        </p:nvSpPr>
        <p:spPr>
          <a:xfrm>
            <a:off x="822829" y="2847975"/>
            <a:ext cx="2920914" cy="350837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prstClr val="black"/>
                </a:solidFill>
                <a:latin typeface="標楷體" panose="03000509000000000000" pitchFamily="65" charset="-120"/>
                <a:ea typeface="標楷體" panose="03000509000000000000" pitchFamily="65" charset="-120"/>
              </a:rPr>
              <a:t>1.</a:t>
            </a:r>
            <a:r>
              <a:rPr lang="zh-TW" altLang="en-US" sz="2400" b="1" dirty="0">
                <a:solidFill>
                  <a:prstClr val="black"/>
                </a:solidFill>
                <a:latin typeface="Times New Roman" pitchFamily="18" charset="0"/>
                <a:ea typeface="標楷體" panose="03000509000000000000" pitchFamily="65" charset="-120"/>
                <a:cs typeface="Times New Roman" pitchFamily="18" charset="0"/>
              </a:rPr>
              <a:t>作物生產需求</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2.</a:t>
            </a:r>
            <a:r>
              <a:rPr lang="zh-TW" altLang="en-US" sz="2400" b="1" dirty="0">
                <a:solidFill>
                  <a:prstClr val="black"/>
                </a:solidFill>
                <a:latin typeface="Times New Roman" pitchFamily="18" charset="0"/>
                <a:ea typeface="標楷體" panose="03000509000000000000" pitchFamily="65" charset="-120"/>
                <a:cs typeface="Times New Roman" pitchFamily="18" charset="0"/>
              </a:rPr>
              <a:t>環境控制需求</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3.</a:t>
            </a:r>
            <a:r>
              <a:rPr lang="zh-TW" altLang="en-US" sz="2400" b="1" dirty="0">
                <a:solidFill>
                  <a:prstClr val="black"/>
                </a:solidFill>
                <a:latin typeface="Times New Roman" pitchFamily="18" charset="0"/>
                <a:ea typeface="標楷體" panose="03000509000000000000" pitchFamily="65" charset="-120"/>
                <a:cs typeface="Times New Roman" pitchFamily="18" charset="0"/>
              </a:rPr>
              <a:t>地理環境分析</a:t>
            </a:r>
            <a:endParaRPr lang="en-US" altLang="zh-TW" sz="2400" b="1" dirty="0">
              <a:solidFill>
                <a:prstClr val="black"/>
              </a:solidFill>
              <a:latin typeface="Times New Roman" pitchFamily="18" charset="0"/>
              <a:ea typeface="標楷體" panose="03000509000000000000" pitchFamily="65" charset="-120"/>
              <a:cs typeface="Times New Roman" pitchFamily="18" charset="0"/>
            </a:endParaRPr>
          </a:p>
          <a:p>
            <a:pPr algn="ctr"/>
            <a:r>
              <a:rPr lang="en-US" altLang="zh-TW" sz="2400" b="1" dirty="0">
                <a:solidFill>
                  <a:prstClr val="black"/>
                </a:solidFill>
                <a:latin typeface="標楷體" panose="03000509000000000000" pitchFamily="65" charset="-120"/>
                <a:ea typeface="標楷體" panose="03000509000000000000" pitchFamily="65" charset="-120"/>
              </a:rPr>
              <a:t>4.</a:t>
            </a:r>
            <a:r>
              <a:rPr lang="zh-TW" altLang="en-US" sz="2400" b="1" dirty="0">
                <a:solidFill>
                  <a:prstClr val="black"/>
                </a:solidFill>
                <a:latin typeface="標楷體" panose="03000509000000000000" pitchFamily="65" charset="-120"/>
                <a:ea typeface="標楷體" panose="03000509000000000000" pitchFamily="65" charset="-120"/>
              </a:rPr>
              <a:t>型式構造選擇</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5.</a:t>
            </a:r>
            <a:r>
              <a:rPr lang="zh-TW" altLang="en-US" sz="2400" b="1" dirty="0">
                <a:solidFill>
                  <a:prstClr val="black"/>
                </a:solidFill>
                <a:latin typeface="標楷體" panose="03000509000000000000" pitchFamily="65" charset="-120"/>
                <a:ea typeface="標楷體" panose="03000509000000000000" pitchFamily="65" charset="-120"/>
              </a:rPr>
              <a:t>環控系統選擇</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6.</a:t>
            </a:r>
            <a:r>
              <a:rPr lang="zh-TW" altLang="en-US" sz="2400" b="1" dirty="0">
                <a:solidFill>
                  <a:prstClr val="black"/>
                </a:solidFill>
                <a:latin typeface="標楷體" panose="03000509000000000000" pitchFamily="65" charset="-120"/>
                <a:ea typeface="標楷體" panose="03000509000000000000" pitchFamily="65" charset="-120"/>
              </a:rPr>
              <a:t>溫室材料選擇</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7.</a:t>
            </a:r>
            <a:r>
              <a:rPr lang="zh-TW" altLang="en-US" sz="2400" b="1" dirty="0">
                <a:solidFill>
                  <a:prstClr val="black"/>
                </a:solidFill>
                <a:latin typeface="標楷體" panose="03000509000000000000" pitchFamily="65" charset="-120"/>
                <a:ea typeface="標楷體" panose="03000509000000000000" pitchFamily="65" charset="-120"/>
              </a:rPr>
              <a:t>綜合成本分析</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8.</a:t>
            </a:r>
            <a:r>
              <a:rPr lang="zh-TW" altLang="en-US" sz="2400" b="1" dirty="0">
                <a:solidFill>
                  <a:prstClr val="black"/>
                </a:solidFill>
                <a:latin typeface="標楷體" panose="03000509000000000000" pitchFamily="65" charset="-120"/>
                <a:ea typeface="標楷體" panose="03000509000000000000" pitchFamily="65" charset="-120"/>
              </a:rPr>
              <a:t>性能風險分析</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9.</a:t>
            </a:r>
            <a:r>
              <a:rPr lang="zh-TW" altLang="en-US" sz="2400" b="1" dirty="0">
                <a:solidFill>
                  <a:prstClr val="black"/>
                </a:solidFill>
                <a:latin typeface="標楷體" panose="03000509000000000000" pitchFamily="65" charset="-120"/>
                <a:ea typeface="標楷體" panose="03000509000000000000" pitchFamily="65" charset="-120"/>
              </a:rPr>
              <a:t>決策設計分析</a:t>
            </a:r>
          </a:p>
        </p:txBody>
      </p:sp>
      <p:sp>
        <p:nvSpPr>
          <p:cNvPr id="16" name="矩形 15"/>
          <p:cNvSpPr/>
          <p:nvPr/>
        </p:nvSpPr>
        <p:spPr>
          <a:xfrm>
            <a:off x="4465052" y="2847975"/>
            <a:ext cx="2920914" cy="269948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prstClr val="black"/>
                </a:solidFill>
                <a:latin typeface="標楷體" panose="03000509000000000000" pitchFamily="65" charset="-120"/>
                <a:ea typeface="標楷體" panose="03000509000000000000" pitchFamily="65" charset="-120"/>
              </a:rPr>
              <a:t>1.</a:t>
            </a:r>
            <a:r>
              <a:rPr lang="zh-TW" altLang="en-US" sz="2400" b="1" dirty="0">
                <a:solidFill>
                  <a:prstClr val="black"/>
                </a:solidFill>
                <a:latin typeface="Times New Roman" pitchFamily="18" charset="0"/>
                <a:ea typeface="標楷體" panose="03000509000000000000" pitchFamily="65" charset="-120"/>
                <a:cs typeface="Times New Roman" pitchFamily="18" charset="0"/>
              </a:rPr>
              <a:t>材料優化設計</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2.</a:t>
            </a:r>
            <a:r>
              <a:rPr lang="zh-TW" altLang="en-US" sz="2400" b="1" dirty="0">
                <a:solidFill>
                  <a:prstClr val="black"/>
                </a:solidFill>
                <a:latin typeface="Times New Roman" pitchFamily="18" charset="0"/>
                <a:ea typeface="標楷體" panose="03000509000000000000" pitchFamily="65" charset="-120"/>
                <a:cs typeface="Times New Roman" pitchFamily="18" charset="0"/>
              </a:rPr>
              <a:t>形狀優化設計</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3.</a:t>
            </a:r>
            <a:r>
              <a:rPr lang="zh-TW" altLang="en-US" sz="2400" b="1" dirty="0">
                <a:solidFill>
                  <a:prstClr val="black"/>
                </a:solidFill>
                <a:latin typeface="Times New Roman" pitchFamily="18" charset="0"/>
                <a:ea typeface="標楷體" panose="03000509000000000000" pitchFamily="65" charset="-120"/>
                <a:cs typeface="Times New Roman" pitchFamily="18" charset="0"/>
              </a:rPr>
              <a:t>處理優化設計</a:t>
            </a:r>
            <a:endParaRPr lang="en-US" altLang="zh-TW" sz="2400" b="1" dirty="0">
              <a:solidFill>
                <a:prstClr val="black"/>
              </a:solidFill>
              <a:latin typeface="Times New Roman" pitchFamily="18" charset="0"/>
              <a:ea typeface="標楷體" panose="03000509000000000000" pitchFamily="65" charset="-120"/>
              <a:cs typeface="Times New Roman" pitchFamily="18" charset="0"/>
            </a:endParaRPr>
          </a:p>
          <a:p>
            <a:pPr algn="ctr"/>
            <a:r>
              <a:rPr lang="en-US" altLang="zh-TW" sz="2400" b="1" dirty="0">
                <a:solidFill>
                  <a:prstClr val="black"/>
                </a:solidFill>
                <a:latin typeface="標楷體" panose="03000509000000000000" pitchFamily="65" charset="-120"/>
                <a:ea typeface="標楷體" panose="03000509000000000000" pitchFamily="65" charset="-120"/>
              </a:rPr>
              <a:t>4.</a:t>
            </a:r>
            <a:r>
              <a:rPr lang="zh-TW" altLang="en-US" sz="2400" b="1" dirty="0">
                <a:solidFill>
                  <a:prstClr val="black"/>
                </a:solidFill>
                <a:latin typeface="標楷體" panose="03000509000000000000" pitchFamily="65" charset="-120"/>
                <a:ea typeface="標楷體" panose="03000509000000000000" pitchFamily="65" charset="-120"/>
              </a:rPr>
              <a:t>機能優化設計</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5.</a:t>
            </a:r>
            <a:r>
              <a:rPr lang="zh-TW" altLang="en-US" sz="2400" b="1" dirty="0">
                <a:solidFill>
                  <a:prstClr val="black"/>
                </a:solidFill>
                <a:latin typeface="標楷體" panose="03000509000000000000" pitchFamily="65" charset="-120"/>
                <a:ea typeface="標楷體" panose="03000509000000000000" pitchFamily="65" charset="-120"/>
              </a:rPr>
              <a:t>安全性能優化</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6.</a:t>
            </a:r>
            <a:r>
              <a:rPr lang="zh-TW" altLang="en-US" sz="2400" b="1" dirty="0">
                <a:solidFill>
                  <a:prstClr val="black"/>
                </a:solidFill>
                <a:latin typeface="標楷體" panose="03000509000000000000" pitchFamily="65" charset="-120"/>
                <a:ea typeface="標楷體" panose="03000509000000000000" pitchFamily="65" charset="-120"/>
              </a:rPr>
              <a:t>綜合成本優化</a:t>
            </a:r>
            <a:endParaRPr lang="en-US" altLang="zh-TW" sz="2400" b="1" dirty="0">
              <a:solidFill>
                <a:prstClr val="black"/>
              </a:solidFill>
              <a:latin typeface="標楷體" panose="03000509000000000000" pitchFamily="65" charset="-120"/>
              <a:ea typeface="標楷體" panose="03000509000000000000" pitchFamily="65" charset="-120"/>
            </a:endParaRPr>
          </a:p>
        </p:txBody>
      </p:sp>
      <p:sp>
        <p:nvSpPr>
          <p:cNvPr id="17" name="矩形 16"/>
          <p:cNvSpPr/>
          <p:nvPr/>
        </p:nvSpPr>
        <p:spPr>
          <a:xfrm>
            <a:off x="8397081" y="2847975"/>
            <a:ext cx="2920914" cy="261388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prstClr val="black"/>
                </a:solidFill>
                <a:latin typeface="標楷體" panose="03000509000000000000" pitchFamily="65" charset="-120"/>
                <a:ea typeface="標楷體" panose="03000509000000000000" pitchFamily="65" charset="-120"/>
              </a:rPr>
              <a:t>1.</a:t>
            </a:r>
            <a:r>
              <a:rPr lang="zh-TW" altLang="en-US" sz="2400" b="1" dirty="0">
                <a:solidFill>
                  <a:prstClr val="black"/>
                </a:solidFill>
                <a:latin typeface="標楷體" panose="03000509000000000000" pitchFamily="65" charset="-120"/>
                <a:ea typeface="標楷體" panose="03000509000000000000" pitchFamily="65" charset="-120"/>
              </a:rPr>
              <a:t>使用</a:t>
            </a:r>
            <a:r>
              <a:rPr lang="zh-TW" altLang="en-US" sz="2400" b="1" dirty="0">
                <a:solidFill>
                  <a:prstClr val="black"/>
                </a:solidFill>
                <a:latin typeface="Times New Roman" pitchFamily="18" charset="0"/>
                <a:ea typeface="標楷體" panose="03000509000000000000" pitchFamily="65" charset="-120"/>
                <a:cs typeface="Times New Roman" pitchFamily="18" charset="0"/>
              </a:rPr>
              <a:t>介面整合</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2.</a:t>
            </a:r>
            <a:r>
              <a:rPr lang="zh-TW" altLang="en-US" sz="2400" b="1" dirty="0">
                <a:solidFill>
                  <a:prstClr val="black"/>
                </a:solidFill>
                <a:latin typeface="標楷體" panose="03000509000000000000" pitchFamily="65" charset="-120"/>
                <a:ea typeface="標楷體" panose="03000509000000000000" pitchFamily="65" charset="-120"/>
              </a:rPr>
              <a:t>全</a:t>
            </a:r>
            <a:r>
              <a:rPr lang="zh-TW" altLang="en-US" sz="2400" b="1" dirty="0">
                <a:solidFill>
                  <a:prstClr val="black"/>
                </a:solidFill>
                <a:latin typeface="Times New Roman" pitchFamily="18" charset="0"/>
                <a:ea typeface="標楷體" panose="03000509000000000000" pitchFamily="65" charset="-120"/>
                <a:cs typeface="Times New Roman" pitchFamily="18" charset="0"/>
              </a:rPr>
              <a:t>知識庫整合</a:t>
            </a:r>
            <a:endParaRPr lang="en-US" altLang="zh-TW" sz="2400" b="1" dirty="0">
              <a:solidFill>
                <a:prstClr val="black"/>
              </a:solidFill>
              <a:latin typeface="Times New Roman" pitchFamily="18" charset="0"/>
              <a:ea typeface="標楷體" panose="03000509000000000000" pitchFamily="65" charset="-120"/>
              <a:cs typeface="Times New Roman" pitchFamily="18" charset="0"/>
            </a:endParaRPr>
          </a:p>
          <a:p>
            <a:pPr algn="ctr"/>
            <a:r>
              <a:rPr lang="en-US" altLang="zh-TW" sz="2400" b="1" dirty="0">
                <a:solidFill>
                  <a:prstClr val="black"/>
                </a:solidFill>
                <a:latin typeface="標楷體" panose="03000509000000000000" pitchFamily="65" charset="-120"/>
                <a:ea typeface="標楷體" panose="03000509000000000000" pitchFamily="65" charset="-120"/>
              </a:rPr>
              <a:t>3.</a:t>
            </a:r>
            <a:r>
              <a:rPr lang="zh-TW" altLang="en-US" sz="2400" b="1" dirty="0">
                <a:solidFill>
                  <a:prstClr val="black"/>
                </a:solidFill>
                <a:latin typeface="標楷體" panose="03000509000000000000" pitchFamily="65" charset="-120"/>
                <a:ea typeface="標楷體" panose="03000509000000000000" pitchFamily="65" charset="-120"/>
              </a:rPr>
              <a:t>決策機制整合</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4.</a:t>
            </a:r>
            <a:r>
              <a:rPr lang="zh-TW" altLang="en-US" sz="2400" b="1" dirty="0">
                <a:solidFill>
                  <a:prstClr val="black"/>
                </a:solidFill>
                <a:latin typeface="標楷體" panose="03000509000000000000" pitchFamily="65" charset="-120"/>
                <a:ea typeface="標楷體" panose="03000509000000000000" pitchFamily="65" charset="-120"/>
              </a:rPr>
              <a:t>專家使用測試</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5.</a:t>
            </a:r>
            <a:r>
              <a:rPr lang="zh-TW" altLang="en-US" sz="2400" b="1" dirty="0">
                <a:solidFill>
                  <a:prstClr val="black"/>
                </a:solidFill>
                <a:latin typeface="標楷體" panose="03000509000000000000" pitchFamily="65" charset="-120"/>
                <a:ea typeface="標楷體" panose="03000509000000000000" pitchFamily="65" charset="-120"/>
              </a:rPr>
              <a:t>設計使用測試</a:t>
            </a:r>
            <a:endParaRPr lang="en-US" altLang="zh-TW" sz="2400" b="1" dirty="0">
              <a:solidFill>
                <a:prstClr val="black"/>
              </a:solidFill>
              <a:latin typeface="標楷體" panose="03000509000000000000" pitchFamily="65" charset="-120"/>
              <a:ea typeface="標楷體" panose="03000509000000000000" pitchFamily="65" charset="-120"/>
            </a:endParaRPr>
          </a:p>
          <a:p>
            <a:pPr algn="ctr"/>
            <a:r>
              <a:rPr lang="en-US" altLang="zh-TW" sz="2400" b="1" dirty="0">
                <a:solidFill>
                  <a:prstClr val="black"/>
                </a:solidFill>
                <a:latin typeface="標楷體" panose="03000509000000000000" pitchFamily="65" charset="-120"/>
                <a:ea typeface="標楷體" panose="03000509000000000000" pitchFamily="65" charset="-120"/>
              </a:rPr>
              <a:t>6.</a:t>
            </a:r>
            <a:r>
              <a:rPr lang="zh-TW" altLang="en-US" sz="2400" b="1" dirty="0">
                <a:solidFill>
                  <a:prstClr val="black"/>
                </a:solidFill>
                <a:latin typeface="標楷體" panose="03000509000000000000" pitchFamily="65" charset="-120"/>
                <a:ea typeface="標楷體" panose="03000509000000000000" pitchFamily="65" charset="-120"/>
              </a:rPr>
              <a:t>應用使用測試</a:t>
            </a:r>
            <a:endParaRPr lang="en-US" altLang="zh-TW" sz="2400" b="1" dirty="0">
              <a:solidFill>
                <a:prstClr val="black"/>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94092016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90</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1347787" y="523875"/>
            <a:ext cx="9496425" cy="5810250"/>
          </a:xfrm>
          <a:prstGeom prst="rect">
            <a:avLst/>
          </a:prstGeom>
        </p:spPr>
      </p:pic>
    </p:spTree>
    <p:extLst>
      <p:ext uri="{BB962C8B-B14F-4D97-AF65-F5344CB8AC3E}">
        <p14:creationId xmlns:p14="http://schemas.microsoft.com/office/powerpoint/2010/main" val="2734283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91</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2409825" y="661987"/>
            <a:ext cx="7372350" cy="5534025"/>
          </a:xfrm>
          <a:prstGeom prst="rect">
            <a:avLst/>
          </a:prstGeom>
        </p:spPr>
      </p:pic>
    </p:spTree>
    <p:extLst>
      <p:ext uri="{BB962C8B-B14F-4D97-AF65-F5344CB8AC3E}">
        <p14:creationId xmlns:p14="http://schemas.microsoft.com/office/powerpoint/2010/main" val="267717981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7527125" y="1377952"/>
            <a:ext cx="1685925" cy="21050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2" name="矩形 31"/>
          <p:cNvSpPr/>
          <p:nvPr/>
        </p:nvSpPr>
        <p:spPr>
          <a:xfrm>
            <a:off x="5048243" y="1438275"/>
            <a:ext cx="1685925" cy="21050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 name="矩形 1"/>
          <p:cNvSpPr/>
          <p:nvPr/>
        </p:nvSpPr>
        <p:spPr>
          <a:xfrm>
            <a:off x="2247900" y="1438275"/>
            <a:ext cx="1685925" cy="21050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92</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0" y="781050"/>
            <a:ext cx="1952625" cy="3314700"/>
          </a:xfrm>
          <a:prstGeom prst="rect">
            <a:avLst/>
          </a:prstGeom>
        </p:spPr>
      </p:pic>
      <p:sp>
        <p:nvSpPr>
          <p:cNvPr id="6" name="向右箭號 5"/>
          <p:cNvSpPr/>
          <p:nvPr/>
        </p:nvSpPr>
        <p:spPr>
          <a:xfrm>
            <a:off x="1714498" y="3031629"/>
            <a:ext cx="450045" cy="31640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 name="文字方塊 6"/>
          <p:cNvSpPr txBox="1"/>
          <p:nvPr/>
        </p:nvSpPr>
        <p:spPr>
          <a:xfrm>
            <a:off x="0" y="152400"/>
            <a:ext cx="2352561" cy="461665"/>
          </a:xfrm>
          <a:prstGeom prst="rect">
            <a:avLst/>
          </a:prstGeom>
          <a:noFill/>
        </p:spPr>
        <p:txBody>
          <a:bodyPr wrap="squar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9.</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風險分析</a:t>
            </a:r>
          </a:p>
        </p:txBody>
      </p:sp>
      <p:sp>
        <p:nvSpPr>
          <p:cNvPr id="23" name="圓角矩形 22"/>
          <p:cNvSpPr/>
          <p:nvPr/>
        </p:nvSpPr>
        <p:spPr>
          <a:xfrm>
            <a:off x="2352561" y="2116782"/>
            <a:ext cx="140017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颱風分析</a:t>
            </a:r>
          </a:p>
        </p:txBody>
      </p:sp>
      <p:sp>
        <p:nvSpPr>
          <p:cNvPr id="24" name="圓角矩形 23"/>
          <p:cNvSpPr/>
          <p:nvPr/>
        </p:nvSpPr>
        <p:spPr>
          <a:xfrm>
            <a:off x="5098248" y="1609920"/>
            <a:ext cx="1628777" cy="87528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溫室形式</a:t>
            </a:r>
            <a:endParaRPr lang="en-US" altLang="zh-TW" b="1" dirty="0">
              <a:solidFill>
                <a:prstClr val="white"/>
              </a:solidFill>
              <a:latin typeface="標楷體" panose="03000509000000000000" pitchFamily="65" charset="-120"/>
              <a:ea typeface="標楷體" panose="03000509000000000000" pitchFamily="65" charset="-120"/>
            </a:endParaRPr>
          </a:p>
          <a:p>
            <a:pPr algn="ctr"/>
            <a:r>
              <a:rPr lang="zh-TW" altLang="en-US" b="1" dirty="0">
                <a:solidFill>
                  <a:prstClr val="white"/>
                </a:solidFill>
                <a:latin typeface="標楷體" panose="03000509000000000000" pitchFamily="65" charset="-120"/>
                <a:ea typeface="標楷體" panose="03000509000000000000" pitchFamily="65" charset="-120"/>
              </a:rPr>
              <a:t>風壓分析</a:t>
            </a:r>
            <a:endParaRPr lang="en-US" altLang="zh-TW" b="1" dirty="0">
              <a:solidFill>
                <a:prstClr val="white"/>
              </a:solidFill>
              <a:latin typeface="標楷體" panose="03000509000000000000" pitchFamily="65" charset="-120"/>
              <a:ea typeface="標楷體" panose="03000509000000000000" pitchFamily="65" charset="-120"/>
            </a:endParaRPr>
          </a:p>
        </p:txBody>
      </p:sp>
      <p:sp>
        <p:nvSpPr>
          <p:cNvPr id="31" name="圓角矩形 30"/>
          <p:cNvSpPr/>
          <p:nvPr/>
        </p:nvSpPr>
        <p:spPr>
          <a:xfrm>
            <a:off x="7691417" y="2116782"/>
            <a:ext cx="1400175" cy="66756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溫室結構</a:t>
            </a:r>
            <a:endParaRPr lang="en-US" altLang="zh-TW" b="1" dirty="0">
              <a:solidFill>
                <a:prstClr val="white"/>
              </a:solidFill>
              <a:latin typeface="標楷體" panose="03000509000000000000" pitchFamily="65" charset="-120"/>
              <a:ea typeface="標楷體" panose="03000509000000000000" pitchFamily="65" charset="-120"/>
            </a:endParaRPr>
          </a:p>
          <a:p>
            <a:pPr algn="ctr"/>
            <a:r>
              <a:rPr lang="zh-TW" altLang="en-US" b="1" dirty="0">
                <a:solidFill>
                  <a:prstClr val="white"/>
                </a:solidFill>
                <a:latin typeface="標楷體" panose="03000509000000000000" pitchFamily="65" charset="-120"/>
                <a:ea typeface="標楷體" panose="03000509000000000000" pitchFamily="65" charset="-120"/>
              </a:rPr>
              <a:t>分析</a:t>
            </a:r>
          </a:p>
        </p:txBody>
      </p:sp>
      <p:sp>
        <p:nvSpPr>
          <p:cNvPr id="34" name="向右箭號 33"/>
          <p:cNvSpPr/>
          <p:nvPr/>
        </p:nvSpPr>
        <p:spPr>
          <a:xfrm>
            <a:off x="4343396" y="2305050"/>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5" name="向右箭號 34"/>
          <p:cNvSpPr/>
          <p:nvPr/>
        </p:nvSpPr>
        <p:spPr>
          <a:xfrm>
            <a:off x="7065155" y="2351856"/>
            <a:ext cx="295275" cy="266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25" name="圖片 24"/>
          <p:cNvPicPr>
            <a:picLocks noChangeAspect="1"/>
          </p:cNvPicPr>
          <p:nvPr/>
        </p:nvPicPr>
        <p:blipFill rotWithShape="1">
          <a:blip r:embed="rId3"/>
          <a:srcRect t="24507" r="77809" b="31873"/>
          <a:stretch/>
        </p:blipFill>
        <p:spPr>
          <a:xfrm>
            <a:off x="702251" y="4047479"/>
            <a:ext cx="2323862" cy="2499670"/>
          </a:xfrm>
          <a:prstGeom prst="rect">
            <a:avLst/>
          </a:prstGeom>
        </p:spPr>
      </p:pic>
      <p:pic>
        <p:nvPicPr>
          <p:cNvPr id="26" name="圖片 25"/>
          <p:cNvPicPr>
            <a:picLocks noChangeAspect="1"/>
          </p:cNvPicPr>
          <p:nvPr/>
        </p:nvPicPr>
        <p:blipFill rotWithShape="1">
          <a:blip r:embed="rId3"/>
          <a:srcRect l="44613" t="-3033" r="28324" b="48222"/>
          <a:stretch/>
        </p:blipFill>
        <p:spPr>
          <a:xfrm>
            <a:off x="5336046" y="3921421"/>
            <a:ext cx="2181547" cy="2625727"/>
          </a:xfrm>
          <a:prstGeom prst="rect">
            <a:avLst/>
          </a:prstGeom>
        </p:spPr>
      </p:pic>
      <p:pic>
        <p:nvPicPr>
          <p:cNvPr id="27" name="圖片 26"/>
          <p:cNvPicPr>
            <a:picLocks noChangeAspect="1"/>
          </p:cNvPicPr>
          <p:nvPr/>
        </p:nvPicPr>
        <p:blipFill rotWithShape="1">
          <a:blip r:embed="rId3"/>
          <a:srcRect l="44613" t="52615" r="28324" b="3033"/>
          <a:stretch/>
        </p:blipFill>
        <p:spPr>
          <a:xfrm>
            <a:off x="2897532" y="4047479"/>
            <a:ext cx="2438514" cy="2462683"/>
          </a:xfrm>
          <a:prstGeom prst="rect">
            <a:avLst/>
          </a:prstGeom>
        </p:spPr>
      </p:pic>
      <p:sp>
        <p:nvSpPr>
          <p:cNvPr id="39" name="圓角矩形 38"/>
          <p:cNvSpPr/>
          <p:nvPr/>
        </p:nvSpPr>
        <p:spPr>
          <a:xfrm>
            <a:off x="5191117" y="2680468"/>
            <a:ext cx="1400175" cy="66756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溫室材料</a:t>
            </a:r>
            <a:endParaRPr lang="en-US" altLang="zh-TW" b="1" dirty="0">
              <a:solidFill>
                <a:prstClr val="white"/>
              </a:solidFill>
              <a:latin typeface="標楷體" panose="03000509000000000000" pitchFamily="65" charset="-120"/>
              <a:ea typeface="標楷體" panose="03000509000000000000" pitchFamily="65" charset="-120"/>
            </a:endParaRPr>
          </a:p>
          <a:p>
            <a:pPr algn="ctr"/>
            <a:r>
              <a:rPr lang="zh-TW" altLang="en-US" b="1" dirty="0">
                <a:solidFill>
                  <a:prstClr val="white"/>
                </a:solidFill>
                <a:latin typeface="標楷體" panose="03000509000000000000" pitchFamily="65" charset="-120"/>
                <a:ea typeface="標楷體" panose="03000509000000000000" pitchFamily="65" charset="-120"/>
              </a:rPr>
              <a:t>分析</a:t>
            </a:r>
          </a:p>
        </p:txBody>
      </p:sp>
      <p:pic>
        <p:nvPicPr>
          <p:cNvPr id="4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1250" t="4341" b="10274"/>
          <a:stretch/>
        </p:blipFill>
        <p:spPr bwMode="auto">
          <a:xfrm>
            <a:off x="9327236" y="1856556"/>
            <a:ext cx="2838451"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圖片 40"/>
          <p:cNvPicPr>
            <a:picLocks noChangeAspect="1"/>
          </p:cNvPicPr>
          <p:nvPr/>
        </p:nvPicPr>
        <p:blipFill rotWithShape="1">
          <a:blip r:embed="rId5"/>
          <a:srcRect l="27520" t="29421" r="49176" b="18027"/>
          <a:stretch/>
        </p:blipFill>
        <p:spPr>
          <a:xfrm>
            <a:off x="7527126" y="3435352"/>
            <a:ext cx="4569624" cy="1524000"/>
          </a:xfrm>
          <a:prstGeom prst="rect">
            <a:avLst/>
          </a:prstGeom>
        </p:spPr>
      </p:pic>
      <p:pic>
        <p:nvPicPr>
          <p:cNvPr id="42" name="圖片 41"/>
          <p:cNvPicPr>
            <a:picLocks noChangeAspect="1"/>
          </p:cNvPicPr>
          <p:nvPr/>
        </p:nvPicPr>
        <p:blipFill rotWithShape="1">
          <a:blip r:embed="rId5"/>
          <a:srcRect l="83487" t="23080" r="1" b="10712"/>
          <a:stretch/>
        </p:blipFill>
        <p:spPr>
          <a:xfrm flipH="1">
            <a:off x="9312614" y="299004"/>
            <a:ext cx="2778691" cy="1524000"/>
          </a:xfrm>
          <a:prstGeom prst="rect">
            <a:avLst/>
          </a:prstGeom>
        </p:spPr>
      </p:pic>
      <p:pic>
        <p:nvPicPr>
          <p:cNvPr id="43" name="圖片 42"/>
          <p:cNvPicPr>
            <a:picLocks noChangeAspect="1"/>
          </p:cNvPicPr>
          <p:nvPr/>
        </p:nvPicPr>
        <p:blipFill>
          <a:blip r:embed="rId6"/>
          <a:stretch>
            <a:fillRect/>
          </a:stretch>
        </p:blipFill>
        <p:spPr>
          <a:xfrm>
            <a:off x="7527125" y="4934772"/>
            <a:ext cx="4531947" cy="1524000"/>
          </a:xfrm>
          <a:prstGeom prst="rect">
            <a:avLst/>
          </a:prstGeom>
        </p:spPr>
      </p:pic>
    </p:spTree>
    <p:extLst>
      <p:ext uri="{BB962C8B-B14F-4D97-AF65-F5344CB8AC3E}">
        <p14:creationId xmlns:p14="http://schemas.microsoft.com/office/powerpoint/2010/main" val="27628892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甜甜圈 2"/>
          <p:cNvSpPr/>
          <p:nvPr/>
        </p:nvSpPr>
        <p:spPr>
          <a:xfrm>
            <a:off x="4684014" y="1985138"/>
            <a:ext cx="4019550" cy="3686175"/>
          </a:xfrm>
          <a:prstGeom prst="donut">
            <a:avLst>
              <a:gd name="adj" fmla="val 117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93</a:t>
            </a:fld>
            <a:endParaRPr lang="zh-TW" altLang="en-US" dirty="0">
              <a:solidFill>
                <a:prstClr val="black">
                  <a:tint val="75000"/>
                </a:prstClr>
              </a:solidFill>
            </a:endParaRPr>
          </a:p>
        </p:txBody>
      </p:sp>
      <p:pic>
        <p:nvPicPr>
          <p:cNvPr id="5" name="圖片 4"/>
          <p:cNvPicPr>
            <a:picLocks noChangeAspect="1"/>
          </p:cNvPicPr>
          <p:nvPr/>
        </p:nvPicPr>
        <p:blipFill>
          <a:blip r:embed="rId2"/>
          <a:stretch>
            <a:fillRect/>
          </a:stretch>
        </p:blipFill>
        <p:spPr>
          <a:xfrm>
            <a:off x="19198" y="918957"/>
            <a:ext cx="2357997" cy="4002844"/>
          </a:xfrm>
          <a:prstGeom prst="rect">
            <a:avLst/>
          </a:prstGeom>
        </p:spPr>
      </p:pic>
      <p:sp>
        <p:nvSpPr>
          <p:cNvPr id="6" name="向右箭號 5"/>
          <p:cNvSpPr/>
          <p:nvPr/>
        </p:nvSpPr>
        <p:spPr>
          <a:xfrm>
            <a:off x="2072720" y="4095750"/>
            <a:ext cx="670425" cy="2513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 name="文字方塊 6"/>
          <p:cNvSpPr txBox="1"/>
          <p:nvPr/>
        </p:nvSpPr>
        <p:spPr>
          <a:xfrm>
            <a:off x="207264" y="147158"/>
            <a:ext cx="1988339" cy="461665"/>
          </a:xfrm>
          <a:prstGeom prst="rect">
            <a:avLst/>
          </a:prstGeom>
          <a:noFill/>
        </p:spPr>
        <p:txBody>
          <a:bodyPr wrap="square" rtlCol="0">
            <a:spAutoFit/>
          </a:bodyPr>
          <a:lstStyle/>
          <a:p>
            <a:r>
              <a:rPr lang="en-US" altLang="zh-TW"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4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決策分析</a:t>
            </a:r>
          </a:p>
        </p:txBody>
      </p:sp>
      <p:sp>
        <p:nvSpPr>
          <p:cNvPr id="17" name="圓角矩形 16"/>
          <p:cNvSpPr/>
          <p:nvPr/>
        </p:nvSpPr>
        <p:spPr>
          <a:xfrm>
            <a:off x="5297292" y="894611"/>
            <a:ext cx="2792994" cy="518435"/>
          </a:xfrm>
          <a:prstGeom prst="roundRect">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b="1" kern="0" dirty="0">
                <a:solidFill>
                  <a:srgbClr val="FFFF99"/>
                </a:solidFill>
                <a:latin typeface="標楷體" panose="03000509000000000000" pitchFamily="65" charset="-120"/>
                <a:ea typeface="標楷體" panose="03000509000000000000" pitchFamily="65" charset="-120"/>
              </a:rPr>
              <a:t>溫室總體規劃系統</a:t>
            </a:r>
            <a:endParaRPr kumimoji="0" lang="zh-TW" altLang="en-US" sz="2400" b="1" i="0" u="none" strike="noStrike" kern="0" cap="none" spc="0" normalizeH="0" baseline="0" noProof="0" dirty="0">
              <a:ln>
                <a:noFill/>
              </a:ln>
              <a:solidFill>
                <a:srgbClr val="FFFF99"/>
              </a:solidFill>
              <a:effectLst/>
              <a:uLnTx/>
              <a:uFillTx/>
              <a:latin typeface="標楷體" panose="03000509000000000000" pitchFamily="65" charset="-120"/>
              <a:ea typeface="標楷體" panose="03000509000000000000" pitchFamily="65" charset="-120"/>
            </a:endParaRPr>
          </a:p>
        </p:txBody>
      </p:sp>
      <p:sp>
        <p:nvSpPr>
          <p:cNvPr id="18" name="圓角矩形 17"/>
          <p:cNvSpPr/>
          <p:nvPr/>
        </p:nvSpPr>
        <p:spPr>
          <a:xfrm>
            <a:off x="3227323" y="3391388"/>
            <a:ext cx="2015602" cy="401726"/>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b="1" kern="0" noProof="0" dirty="0">
                <a:latin typeface="標楷體" panose="03000509000000000000" pitchFamily="65" charset="-120"/>
                <a:ea typeface="標楷體" panose="03000509000000000000" pitchFamily="65" charset="-120"/>
              </a:rPr>
              <a:t>作物選擇</a:t>
            </a:r>
            <a:endParaRPr kumimoji="0" lang="zh-TW" altLang="en-US" sz="2400" b="1" i="0" u="none" strike="noStrike" kern="0" cap="none" spc="0" normalizeH="0" baseline="0" noProof="0" dirty="0">
              <a:ln>
                <a:noFill/>
              </a:ln>
              <a:effectLst/>
              <a:uLnTx/>
              <a:uFillTx/>
              <a:latin typeface="標楷體" panose="03000509000000000000" pitchFamily="65" charset="-120"/>
              <a:ea typeface="標楷體" panose="03000509000000000000" pitchFamily="65" charset="-120"/>
            </a:endParaRPr>
          </a:p>
        </p:txBody>
      </p:sp>
      <p:sp>
        <p:nvSpPr>
          <p:cNvPr id="19" name="圓角矩形 18"/>
          <p:cNvSpPr/>
          <p:nvPr/>
        </p:nvSpPr>
        <p:spPr>
          <a:xfrm>
            <a:off x="4068307" y="2514646"/>
            <a:ext cx="2015602" cy="401726"/>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b="1" kern="0" noProof="0" dirty="0">
                <a:latin typeface="標楷體" panose="03000509000000000000" pitchFamily="65" charset="-120"/>
                <a:ea typeface="標楷體" panose="03000509000000000000" pitchFamily="65" charset="-120"/>
              </a:rPr>
              <a:t>環境需求</a:t>
            </a:r>
            <a:endParaRPr kumimoji="0" lang="zh-TW" altLang="en-US" sz="2400" b="1" i="0" u="none" strike="noStrike" kern="0" cap="none" spc="0" normalizeH="0" baseline="0" noProof="0" dirty="0">
              <a:ln>
                <a:noFill/>
              </a:ln>
              <a:effectLst/>
              <a:uLnTx/>
              <a:uFillTx/>
              <a:latin typeface="標楷體" panose="03000509000000000000" pitchFamily="65" charset="-120"/>
              <a:ea typeface="標楷體" panose="03000509000000000000" pitchFamily="65" charset="-120"/>
            </a:endParaRPr>
          </a:p>
        </p:txBody>
      </p:sp>
      <p:sp>
        <p:nvSpPr>
          <p:cNvPr id="20" name="圓角矩形 19"/>
          <p:cNvSpPr/>
          <p:nvPr/>
        </p:nvSpPr>
        <p:spPr>
          <a:xfrm>
            <a:off x="5583041" y="1739083"/>
            <a:ext cx="2015602" cy="401726"/>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b="1" kern="0" dirty="0">
                <a:latin typeface="標楷體" panose="03000509000000000000" pitchFamily="65" charset="-120"/>
                <a:ea typeface="標楷體" panose="03000509000000000000" pitchFamily="65" charset="-120"/>
              </a:rPr>
              <a:t>地理</a:t>
            </a:r>
            <a:r>
              <a:rPr lang="zh-TW" altLang="en-US" sz="2400" b="1" kern="0" noProof="0" dirty="0">
                <a:latin typeface="標楷體" panose="03000509000000000000" pitchFamily="65" charset="-120"/>
                <a:ea typeface="標楷體" panose="03000509000000000000" pitchFamily="65" charset="-120"/>
              </a:rPr>
              <a:t>分析</a:t>
            </a:r>
            <a:endParaRPr kumimoji="0" lang="zh-TW" altLang="en-US" sz="2400" b="1" i="0" u="none" strike="noStrike" kern="0" cap="none" spc="0" normalizeH="0" baseline="0" noProof="0" dirty="0">
              <a:ln>
                <a:noFill/>
              </a:ln>
              <a:effectLst/>
              <a:uLnTx/>
              <a:uFillTx/>
              <a:latin typeface="標楷體" panose="03000509000000000000" pitchFamily="65" charset="-120"/>
              <a:ea typeface="標楷體" panose="03000509000000000000" pitchFamily="65" charset="-120"/>
            </a:endParaRPr>
          </a:p>
        </p:txBody>
      </p:sp>
      <p:sp>
        <p:nvSpPr>
          <p:cNvPr id="21" name="圓角矩形 20"/>
          <p:cNvSpPr/>
          <p:nvPr/>
        </p:nvSpPr>
        <p:spPr>
          <a:xfrm>
            <a:off x="8261737" y="3601776"/>
            <a:ext cx="2015602" cy="401726"/>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b="1" kern="0" noProof="0" dirty="0">
                <a:latin typeface="標楷體" panose="03000509000000000000" pitchFamily="65" charset="-120"/>
                <a:ea typeface="標楷體" panose="03000509000000000000" pitchFamily="65" charset="-120"/>
              </a:rPr>
              <a:t>環控設計</a:t>
            </a:r>
            <a:endParaRPr kumimoji="0" lang="zh-TW" altLang="en-US" sz="2400" b="1" i="0" u="none" strike="noStrike" kern="0" cap="none" spc="0" normalizeH="0" baseline="0" noProof="0" dirty="0">
              <a:ln>
                <a:noFill/>
              </a:ln>
              <a:effectLst/>
              <a:uLnTx/>
              <a:uFillTx/>
              <a:latin typeface="標楷體" panose="03000509000000000000" pitchFamily="65" charset="-120"/>
              <a:ea typeface="標楷體" panose="03000509000000000000" pitchFamily="65" charset="-120"/>
            </a:endParaRPr>
          </a:p>
        </p:txBody>
      </p:sp>
      <p:sp>
        <p:nvSpPr>
          <p:cNvPr id="22" name="圓角矩形 21"/>
          <p:cNvSpPr/>
          <p:nvPr/>
        </p:nvSpPr>
        <p:spPr>
          <a:xfrm>
            <a:off x="7343307" y="2505234"/>
            <a:ext cx="2015602" cy="401726"/>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b="1" kern="0" noProof="0" dirty="0">
                <a:latin typeface="標楷體" panose="03000509000000000000" pitchFamily="65" charset="-120"/>
                <a:ea typeface="標楷體" panose="03000509000000000000" pitchFamily="65" charset="-120"/>
              </a:rPr>
              <a:t>溫室設計</a:t>
            </a:r>
            <a:endParaRPr kumimoji="0" lang="zh-TW" altLang="en-US" sz="2400" b="1" i="0" u="none" strike="noStrike" kern="0" cap="none" spc="0" normalizeH="0" baseline="0" noProof="0" dirty="0">
              <a:ln>
                <a:noFill/>
              </a:ln>
              <a:effectLst/>
              <a:uLnTx/>
              <a:uFillTx/>
              <a:latin typeface="標楷體" panose="03000509000000000000" pitchFamily="65" charset="-120"/>
              <a:ea typeface="標楷體" panose="03000509000000000000" pitchFamily="65" charset="-120"/>
            </a:endParaRPr>
          </a:p>
        </p:txBody>
      </p:sp>
      <p:sp>
        <p:nvSpPr>
          <p:cNvPr id="25" name="圓角矩形 24"/>
          <p:cNvSpPr/>
          <p:nvPr/>
        </p:nvSpPr>
        <p:spPr>
          <a:xfrm>
            <a:off x="7393673" y="4454735"/>
            <a:ext cx="2015602" cy="401726"/>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b="1" kern="0" dirty="0">
                <a:latin typeface="標楷體" panose="03000509000000000000" pitchFamily="65" charset="-120"/>
                <a:ea typeface="標楷體" panose="03000509000000000000" pitchFamily="65" charset="-120"/>
              </a:rPr>
              <a:t>成本分析</a:t>
            </a:r>
            <a:endParaRPr kumimoji="0" lang="zh-TW" altLang="en-US" sz="2400" b="1" i="0" u="none" strike="noStrike" kern="0" cap="none" spc="0" normalizeH="0" baseline="0" noProof="0" dirty="0">
              <a:ln>
                <a:noFill/>
              </a:ln>
              <a:effectLst/>
              <a:uLnTx/>
              <a:uFillTx/>
              <a:latin typeface="標楷體" panose="03000509000000000000" pitchFamily="65" charset="-120"/>
              <a:ea typeface="標楷體" panose="03000509000000000000" pitchFamily="65" charset="-120"/>
            </a:endParaRPr>
          </a:p>
        </p:txBody>
      </p:sp>
      <p:sp>
        <p:nvSpPr>
          <p:cNvPr id="26" name="圓角矩形 25"/>
          <p:cNvSpPr/>
          <p:nvPr/>
        </p:nvSpPr>
        <p:spPr>
          <a:xfrm>
            <a:off x="7040818" y="5416132"/>
            <a:ext cx="2015602" cy="401726"/>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b="1" kern="0" dirty="0">
                <a:latin typeface="標楷體" panose="03000509000000000000" pitchFamily="65" charset="-120"/>
                <a:ea typeface="標楷體" panose="03000509000000000000" pitchFamily="65" charset="-120"/>
              </a:rPr>
              <a:t>風險分析</a:t>
            </a:r>
            <a:endParaRPr kumimoji="0" lang="zh-TW" altLang="en-US" sz="2400" b="1" i="0" u="none" strike="noStrike" kern="0" cap="none" spc="0" normalizeH="0" baseline="0" noProof="0" dirty="0">
              <a:ln>
                <a:noFill/>
              </a:ln>
              <a:effectLst/>
              <a:uLnTx/>
              <a:uFillTx/>
              <a:latin typeface="標楷體" panose="03000509000000000000" pitchFamily="65" charset="-120"/>
              <a:ea typeface="標楷體" panose="03000509000000000000" pitchFamily="65" charset="-120"/>
            </a:endParaRPr>
          </a:p>
        </p:txBody>
      </p:sp>
      <p:sp>
        <p:nvSpPr>
          <p:cNvPr id="27" name="圓角矩形 26"/>
          <p:cNvSpPr/>
          <p:nvPr/>
        </p:nvSpPr>
        <p:spPr>
          <a:xfrm>
            <a:off x="4434059" y="5447493"/>
            <a:ext cx="2015602" cy="401726"/>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400" b="1" kern="0" dirty="0">
                <a:latin typeface="標楷體" panose="03000509000000000000" pitchFamily="65" charset="-120"/>
                <a:ea typeface="標楷體" panose="03000509000000000000" pitchFamily="65" charset="-120"/>
              </a:rPr>
              <a:t>決策分析</a:t>
            </a:r>
            <a:endParaRPr kumimoji="0" lang="zh-TW" altLang="en-US" sz="2400" b="1" i="0" u="none" strike="noStrike" kern="0" cap="none" spc="0" normalizeH="0" baseline="0" noProof="0" dirty="0">
              <a:ln>
                <a:noFill/>
              </a:ln>
              <a:effectLst/>
              <a:uLnTx/>
              <a:uFillTx/>
              <a:latin typeface="標楷體" panose="03000509000000000000" pitchFamily="65" charset="-120"/>
              <a:ea typeface="標楷體" panose="03000509000000000000" pitchFamily="65" charset="-120"/>
            </a:endParaRPr>
          </a:p>
        </p:txBody>
      </p:sp>
      <p:sp>
        <p:nvSpPr>
          <p:cNvPr id="31" name="圓角矩形 30"/>
          <p:cNvSpPr/>
          <p:nvPr/>
        </p:nvSpPr>
        <p:spPr>
          <a:xfrm>
            <a:off x="3921380" y="4389218"/>
            <a:ext cx="2015602" cy="401726"/>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effectLst/>
                <a:uLnTx/>
                <a:uFillTx/>
                <a:latin typeface="標楷體" panose="03000509000000000000" pitchFamily="65" charset="-120"/>
                <a:ea typeface="標楷體" panose="03000509000000000000" pitchFamily="65" charset="-120"/>
              </a:rPr>
              <a:t>優化設計</a:t>
            </a:r>
          </a:p>
        </p:txBody>
      </p:sp>
      <p:sp>
        <p:nvSpPr>
          <p:cNvPr id="2" name="箭號: 弧形下彎 1">
            <a:extLst>
              <a:ext uri="{FF2B5EF4-FFF2-40B4-BE49-F238E27FC236}">
                <a16:creationId xmlns:a16="http://schemas.microsoft.com/office/drawing/2014/main" xmlns="" id="{C73A36FA-6136-49D8-B91F-7F546ED174EF}"/>
              </a:ext>
            </a:extLst>
          </p:cNvPr>
          <p:cNvSpPr/>
          <p:nvPr/>
        </p:nvSpPr>
        <p:spPr>
          <a:xfrm rot="266683">
            <a:off x="5643973" y="2767223"/>
            <a:ext cx="2235083" cy="1064012"/>
          </a:xfrm>
          <a:prstGeom prst="curvedDownArrow">
            <a:avLst>
              <a:gd name="adj1" fmla="val 25000"/>
              <a:gd name="adj2" fmla="val 35969"/>
              <a:gd name="adj3" fmla="val 3756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85308170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94</a:t>
            </a:fld>
            <a:endParaRPr lang="zh-TW" altLang="en-US" dirty="0">
              <a:solidFill>
                <a:prstClr val="black">
                  <a:tint val="75000"/>
                </a:prstClr>
              </a:solidFill>
            </a:endParaRPr>
          </a:p>
        </p:txBody>
      </p:sp>
      <p:sp>
        <p:nvSpPr>
          <p:cNvPr id="5" name="矩形 4"/>
          <p:cNvSpPr/>
          <p:nvPr/>
        </p:nvSpPr>
        <p:spPr>
          <a:xfrm>
            <a:off x="210692" y="778755"/>
            <a:ext cx="11798427" cy="4916923"/>
          </a:xfrm>
          <a:prstGeom prst="rect">
            <a:avLst/>
          </a:prstGeom>
        </p:spPr>
        <p:txBody>
          <a:bodyPr wrap="square">
            <a:spAutoFit/>
          </a:bodyPr>
          <a:lstStyle/>
          <a:p>
            <a:pPr>
              <a:lnSpc>
                <a:spcPts val="3000"/>
              </a:lnSpc>
              <a:spcBef>
                <a:spcPts val="600"/>
              </a:spcBef>
              <a:spcAft>
                <a:spcPts val="0"/>
              </a:spcAft>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因對作物生長需求、環境控制需求、結構安全需求及設置成本控制等溫室</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之</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共通技術知識不足，溫室業者及農民往往</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以</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自成一格</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的方法，</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或沿襲以往經驗進行溫室工程設計及設置。</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spcBef>
                <a:spcPts val="600"/>
              </a:spcBef>
              <a:spcAft>
                <a:spcPts val="0"/>
              </a:spcAft>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如此將導致過或不及的設計，加上現因氣候變遷，強颱或暴雨，嚴寒或酷熱，讓溫室及作物均難以承受。</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spcBef>
                <a:spcPts val="600"/>
              </a:spcBef>
              <a:spcAft>
                <a:spcPts val="0"/>
              </a:spcAft>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3.</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本研究目標即在於整合國內外溫室作物及設計專家技術，建立一智慧化設計專家系統，以協助溫室的整合設計，以利作物生長、環境控制、結構安全、成本控制。</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spcAft>
                <a:spcPts val="0"/>
              </a:spcAft>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4.</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溫室材料知識庫子系統</a:t>
            </a: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spcAft>
                <a:spcPts val="0"/>
              </a:spcAft>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包含溫室結構材料、披覆材料、連結材料、基礎材料的材質、形狀、表面形貌及功能。</a:t>
            </a:r>
            <a:endPar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spcAft>
                <a:spcPts val="0"/>
              </a:spcAft>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包含不同材料選擇下之強度、重量、斷面係數及比強度計算的比較分析</a:t>
            </a:r>
            <a:r>
              <a:rPr lang="zh-TW" altLang="en-US" sz="2400" kern="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 </a:t>
            </a:r>
            <a:endPar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spcBef>
                <a:spcPts val="600"/>
              </a:spcBef>
              <a:spcAft>
                <a:spcPts val="0"/>
              </a:spcAft>
            </a:pP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以利結構優化強化或結構輕量化的設計。</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文字方塊 5"/>
          <p:cNvSpPr txBox="1"/>
          <p:nvPr/>
        </p:nvSpPr>
        <p:spPr>
          <a:xfrm>
            <a:off x="210693" y="63371"/>
            <a:ext cx="4448175" cy="646331"/>
          </a:xfrm>
          <a:prstGeom prst="rect">
            <a:avLst/>
          </a:prstGeom>
          <a:noFill/>
        </p:spPr>
        <p:txBody>
          <a:bodyPr wrap="square" rtlCol="0">
            <a:spAutoFit/>
          </a:bodyPr>
          <a:lstStyle/>
          <a:p>
            <a:r>
              <a:rPr lang="zh-TW" altLang="en-US" sz="3600" b="1" dirty="0">
                <a:solidFill>
                  <a:prstClr val="black"/>
                </a:solidFill>
                <a:latin typeface="標楷體" panose="03000509000000000000" pitchFamily="65" charset="-120"/>
                <a:ea typeface="標楷體" panose="03000509000000000000" pitchFamily="65" charset="-120"/>
              </a:rPr>
              <a:t>六、結論</a:t>
            </a:r>
          </a:p>
        </p:txBody>
      </p:sp>
    </p:spTree>
    <p:extLst>
      <p:ext uri="{BB962C8B-B14F-4D97-AF65-F5344CB8AC3E}">
        <p14:creationId xmlns:p14="http://schemas.microsoft.com/office/powerpoint/2010/main" val="4764988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95</a:t>
            </a:fld>
            <a:endParaRPr lang="zh-TW" altLang="en-US" dirty="0">
              <a:solidFill>
                <a:prstClr val="black">
                  <a:tint val="75000"/>
                </a:prstClr>
              </a:solidFill>
            </a:endParaRPr>
          </a:p>
        </p:txBody>
      </p:sp>
      <p:sp>
        <p:nvSpPr>
          <p:cNvPr id="5" name="矩形 4"/>
          <p:cNvSpPr/>
          <p:nvPr/>
        </p:nvSpPr>
        <p:spPr>
          <a:xfrm>
            <a:off x="321183" y="379589"/>
            <a:ext cx="11773281" cy="5532477"/>
          </a:xfrm>
          <a:prstGeom prst="rect">
            <a:avLst/>
          </a:prstGeom>
        </p:spPr>
        <p:txBody>
          <a:bodyPr wrap="square">
            <a:spAutoFit/>
          </a:bodyPr>
          <a:lstStyle/>
          <a:p>
            <a:pPr>
              <a:lnSpc>
                <a:spcPts val="3000"/>
              </a:lnSpc>
              <a:spcBef>
                <a:spcPts val="600"/>
              </a:spcBef>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5.</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溫室分析知識庫子系統</a:t>
            </a: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a:p>
            <a:pPr marL="268288">
              <a:lnSpc>
                <a:spcPts val="3000"/>
              </a:lnSpc>
              <a:spcBef>
                <a:spcPts val="600"/>
              </a:spcBef>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溫室流體動力分析</a:t>
            </a: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a:p>
            <a:pPr marL="268288">
              <a:lnSpc>
                <a:spcPts val="3000"/>
              </a:lnSpc>
              <a:spcBef>
                <a:spcPts val="600"/>
              </a:spcBef>
            </a:pP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完成各型式之溫室流場動力分析</a:t>
            </a: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30</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組以上，並針對各受風面進行風壓計算分析。</a:t>
            </a:r>
            <a:endPar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a:p>
            <a:pPr marL="268288">
              <a:lnSpc>
                <a:spcPts val="3000"/>
              </a:lnSpc>
              <a:spcBef>
                <a:spcPts val="600"/>
              </a:spcBef>
            </a:pP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各型溫室耐風比較分析</a:t>
            </a:r>
            <a:r>
              <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a:p>
            <a:pPr marL="268288">
              <a:lnSpc>
                <a:spcPts val="3000"/>
              </a:lnSpc>
              <a:spcBef>
                <a:spcPts val="600"/>
              </a:spcBef>
            </a:pP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完成可選擇不同溫室之受同風力下的風壓計算比較分析，自動曲線圖表現，</a:t>
            </a:r>
            <a:endPar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a:p>
            <a:pPr marL="268288">
              <a:lnSpc>
                <a:spcPts val="3000"/>
              </a:lnSpc>
              <a:spcBef>
                <a:spcPts val="600"/>
              </a:spcBef>
            </a:pPr>
            <a:r>
              <a:rPr lang="zh-TW" altLang="zh-TW" sz="2400" kern="0" dirty="0">
                <a:latin typeface="Times New Roman" panose="02020603050405020304" pitchFamily="18" charset="0"/>
                <a:ea typeface="標楷體" panose="03000509000000000000" pitchFamily="65" charset="-120"/>
                <a:cs typeface="Times New Roman" panose="02020603050405020304" pitchFamily="18" charset="0"/>
              </a:rPr>
              <a:t>可進行各種組合之設計選擇之趨向分析計算。</a:t>
            </a:r>
            <a:endParaRPr lang="en-US" altLang="zh-TW" sz="2400" kern="0" dirty="0">
              <a:latin typeface="Times New Roman" panose="02020603050405020304" pitchFamily="18" charset="0"/>
              <a:ea typeface="標楷體" panose="03000509000000000000" pitchFamily="65" charset="-120"/>
              <a:cs typeface="Times New Roman" panose="02020603050405020304" pitchFamily="18" charset="0"/>
            </a:endParaRPr>
          </a:p>
          <a:p>
            <a:pPr lvl="0">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6.</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溫室設計知識庫子系統</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8288" lvl="0">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(1)</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溫室設計規範分析</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8288" lvl="0">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整理溫室設計規範技術，建立溫室設計規範知識庫</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8288" lvl="0">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(2)</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溫室設計流程</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8288" lvl="0">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完成溫室設計流程，包含溫室作物與環境控制需求分析流程設計、</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68288" lvl="0">
              <a:lnSpc>
                <a:spcPts val="3000"/>
              </a:lnSpc>
              <a:spcBef>
                <a:spcPts val="600"/>
              </a:spcBef>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溫室結構分析流程設計、溫室載重分析流程設計、溫室基礎分析流程設計。</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94213175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96</a:t>
            </a:fld>
            <a:endParaRPr lang="zh-TW" altLang="en-US" dirty="0">
              <a:solidFill>
                <a:prstClr val="black">
                  <a:tint val="75000"/>
                </a:prstClr>
              </a:solidFill>
            </a:endParaRPr>
          </a:p>
        </p:txBody>
      </p:sp>
      <p:sp>
        <p:nvSpPr>
          <p:cNvPr id="5" name="矩形 4"/>
          <p:cNvSpPr/>
          <p:nvPr/>
        </p:nvSpPr>
        <p:spPr>
          <a:xfrm>
            <a:off x="147065" y="439155"/>
            <a:ext cx="11477625" cy="4993868"/>
          </a:xfrm>
          <a:prstGeom prst="rect">
            <a:avLst/>
          </a:prstGeom>
        </p:spPr>
        <p:txBody>
          <a:bodyPr wrap="square">
            <a:spAutoFit/>
          </a:bodyPr>
          <a:lstStyle/>
          <a:p>
            <a:pPr>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溫室專家系統規劃設計</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spcBef>
                <a:spcPts val="600"/>
              </a:spcBef>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系統目標</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p>
          <a:p>
            <a:pPr marL="536575">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本計畫之目標旨在建置一套具有系統化的溫室設計專家知識系統。此知識系統將溫室相關知識整合、溫室相關分析、材料相關分析等進行管理。透過整合國內外設計規範、先進技術及專家經驗知識，應用新式智慧化電腦輔助設計技術，開發溫室總體規劃設計專家系統；輔助溫室設計者進行專業設計，協助農民及溫室業者能快速有效的設置高安全性、高效能且合理成本之溫室設計。</a:t>
            </a:r>
          </a:p>
          <a:p>
            <a:pPr>
              <a:lnSpc>
                <a:spcPts val="3000"/>
              </a:lnSpc>
              <a:spcBef>
                <a:spcPts val="600"/>
              </a:spcBef>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系統架構與開發工具</a:t>
            </a:r>
          </a:p>
          <a:p>
            <a:pPr marL="536575">
              <a:lnSpc>
                <a:spcPts val="3000"/>
              </a:lnSpc>
              <a:spcBef>
                <a:spcPts val="600"/>
              </a:spcBef>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本計畫目前所建置之溫室設計專家知識系統採用客戶</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伺服式架構。客戶端主要提供以網頁形式的使用者介面</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以</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HTML</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PHP</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JavaScript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程式語言實作</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提供民眾、溫室業者與溫室相關專家操作使用；伺服端則是以</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MySQL</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關聯式資料庫進行所有的知識庫與數據分析資料庫管理相關資料的維護。</a:t>
            </a:r>
          </a:p>
        </p:txBody>
      </p:sp>
    </p:spTree>
    <p:extLst>
      <p:ext uri="{BB962C8B-B14F-4D97-AF65-F5344CB8AC3E}">
        <p14:creationId xmlns:p14="http://schemas.microsoft.com/office/powerpoint/2010/main" val="85192778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97</a:t>
            </a:fld>
            <a:endParaRPr lang="zh-TW" altLang="en-US" dirty="0">
              <a:solidFill>
                <a:prstClr val="black">
                  <a:tint val="75000"/>
                </a:prstClr>
              </a:solidFill>
            </a:endParaRPr>
          </a:p>
        </p:txBody>
      </p:sp>
      <p:sp>
        <p:nvSpPr>
          <p:cNvPr id="5" name="矩形 4"/>
          <p:cNvSpPr/>
          <p:nvPr/>
        </p:nvSpPr>
        <p:spPr>
          <a:xfrm>
            <a:off x="476249" y="306705"/>
            <a:ext cx="11477625" cy="4070538"/>
          </a:xfrm>
          <a:prstGeom prst="rect">
            <a:avLst/>
          </a:prstGeom>
        </p:spPr>
        <p:txBody>
          <a:bodyPr wrap="square">
            <a:spAutoFit/>
          </a:bodyPr>
          <a:lstStyle/>
          <a:p>
            <a:pPr>
              <a:lnSpc>
                <a:spcPts val="3000"/>
              </a:lnSpc>
              <a:spcBef>
                <a:spcPts val="600"/>
              </a:spcBef>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功能分析	</a:t>
            </a:r>
          </a:p>
          <a:p>
            <a:pPr>
              <a:lnSpc>
                <a:spcPts val="3000"/>
              </a:lnSpc>
              <a:spcBef>
                <a:spcPts val="600"/>
              </a:spcBef>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知識供應模組主要功能在於提供作物、設施、環控、結構、知識以及資訊等各領域專家建立知識內容之用。考量系統使用的便利性以及日後擴充的可能性，本計畫將以網頁瀏覽器作為所將建置系統的圖形化使用者介面。此模組介面之設計規劃。整體畫面可概分為兩個區域，其分別為畫面左方的目錄區以及右方的顯示區。目錄區主要以樹狀結構方式呈現知識庫內容的階層架構，至於顯示區則是用於呈現知識內容。</a:t>
            </a:r>
          </a:p>
          <a:p>
            <a:pPr>
              <a:lnSpc>
                <a:spcPts val="3000"/>
              </a:lnSpc>
              <a:spcBef>
                <a:spcPts val="600"/>
              </a:spcBef>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針對目錄區的標題內容，使用者可執行的操作包括：檢視、新增。另一方面，關於知識庫內容的管理，使用者可執行的操作則是包括：檢視、編輯、刪除、查詢。當使用者欲新增</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編輯</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刪除知識內容時，顯示區之內容將由顯示模式切換為編輯模式。顯示區的操作不僅要將權限議題納入考量，同時還要提供文書編輯的功能。</a:t>
            </a:r>
          </a:p>
        </p:txBody>
      </p:sp>
    </p:spTree>
    <p:extLst>
      <p:ext uri="{BB962C8B-B14F-4D97-AF65-F5344CB8AC3E}">
        <p14:creationId xmlns:p14="http://schemas.microsoft.com/office/powerpoint/2010/main" val="304803802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98</a:t>
            </a:fld>
            <a:endParaRPr lang="zh-TW" altLang="en-US" dirty="0">
              <a:solidFill>
                <a:prstClr val="black">
                  <a:tint val="75000"/>
                </a:prstClr>
              </a:solidFill>
            </a:endParaRPr>
          </a:p>
        </p:txBody>
      </p:sp>
      <p:sp>
        <p:nvSpPr>
          <p:cNvPr id="5" name="矩形 4"/>
          <p:cNvSpPr/>
          <p:nvPr/>
        </p:nvSpPr>
        <p:spPr>
          <a:xfrm>
            <a:off x="384430" y="248305"/>
            <a:ext cx="11807570" cy="6609695"/>
          </a:xfrm>
          <a:prstGeom prst="rect">
            <a:avLst/>
          </a:prstGeom>
        </p:spPr>
        <p:txBody>
          <a:bodyPr wrap="square">
            <a:spAutoFit/>
          </a:bodyPr>
          <a:lstStyle/>
          <a:p>
            <a:pPr>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系統方法</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354013">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抓取知識庫內容</a:t>
            </a:r>
          </a:p>
          <a:p>
            <a:pPr marL="354013">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抓取掃描溫室專家知識系統中技術知識庫之內容，將知識內容進行文字分割整理。</a:t>
            </a:r>
          </a:p>
          <a:p>
            <a:pPr marL="354013">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詞彙斷詞</a:t>
            </a:r>
          </a:p>
          <a:p>
            <a:pPr marL="354013">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將所抓取之技術知識庫內容中能夠獨立運用並含有語義內容或語用內容（即具有表面含義或實際含義）的最小單位，進行詞彙斷詞。</a:t>
            </a:r>
          </a:p>
          <a:p>
            <a:pPr marL="354013">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詞彙頻率統計</a:t>
            </a:r>
          </a:p>
          <a:p>
            <a:pPr marL="354013">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統計技術知識庫中知識內容，每一個詞彙斷詞所出現的總次數。</a:t>
            </a:r>
          </a:p>
          <a:p>
            <a:pPr marL="354013">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機器學習</a:t>
            </a:r>
          </a:p>
          <a:p>
            <a:pPr marL="354013">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將每個詞彙所統計之次數，進行機器學習</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例如：集群分析、智慧計算演算法</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，以找出詞彙間的規則、關聯性、熱門程度等等。</a:t>
            </a:r>
          </a:p>
          <a:p>
            <a:pPr marL="354013">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關鍵詞萃取</a:t>
            </a:r>
          </a:p>
          <a:p>
            <a:pPr marL="354013">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根據機器學習的學習計算結果，排列出詞彙相關性、熱門、最常使用、最常出現等關鍵詞，進行關鍵詞萃取。</a:t>
            </a:r>
          </a:p>
          <a:p>
            <a:pPr marL="354013">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6)</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資料視覺化－文字雲</a:t>
            </a:r>
          </a:p>
          <a:p>
            <a:pPr marL="354013">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文字雲將依據關鍵詞萃取結果進行排序，排序結果的關鍵詞將通過不同的字體大小或顏色來表現其最常使用、最熱門、重要之程度。 </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84500084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99</a:t>
            </a:fld>
            <a:endParaRPr lang="zh-TW" altLang="en-US" dirty="0">
              <a:solidFill>
                <a:prstClr val="black">
                  <a:tint val="75000"/>
                </a:prstClr>
              </a:solidFill>
            </a:endParaRPr>
          </a:p>
        </p:txBody>
      </p:sp>
      <p:sp>
        <p:nvSpPr>
          <p:cNvPr id="5" name="矩形 4"/>
          <p:cNvSpPr/>
          <p:nvPr/>
        </p:nvSpPr>
        <p:spPr>
          <a:xfrm>
            <a:off x="438149" y="136523"/>
            <a:ext cx="11558779" cy="6224974"/>
          </a:xfrm>
          <a:prstGeom prst="rect">
            <a:avLst/>
          </a:prstGeom>
        </p:spPr>
        <p:txBody>
          <a:bodyPr wrap="square">
            <a:spAutoFit/>
          </a:bodyPr>
          <a:lstStyle/>
          <a:p>
            <a:pPr>
              <a:lnSpc>
                <a:spcPts val="3000"/>
              </a:lnSpc>
            </a:pP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演算方法</a:t>
            </a:r>
          </a:p>
          <a:p>
            <a:pPr>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倒傳遞神經網路是一種具有學習能力的多層前饋式神經網路。</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除了輸入層與輸出層之外，倒傳遞神經網路還具備有至少一層的隱藏層。</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在倒傳遞神經網路中，任意兩個位於同一層內部中的神經元彼此並不相連，而位於相鄰層間的神經元則是彼此連接。</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此外，輸入層中的神經元主要負責接收來自於外部世界的輸入訊號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例如：風向、風力、溫室形狀與結構</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，並將這些訊號發送給位於隱藏層中的神經元。</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而位於隱藏層中之神經元的最主要作用則是藉由權重值來表現前一層神經元交互作用後的結果，進而識別所欲處理問題的內在結構與特徵。</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至於輸出層中的神經元則是負責接收由隱藏層中各神經元所發送之訊號，並將最後運算所得之內容 </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例如：溫室各面向所受風壓</a:t>
            </a:r>
            <a:r>
              <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予以輸出。</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倒傳遞神經網路的運作過程可分為學習與回想兩個階段。</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在學習階段，首先將問題領域所得之訓練樣本的資料輸入至網路，並比較實際輸出值與預期輸出值兩者之間的誤差。之後，再利用最陡坡降法計算輸出層各神經元的權重修正量，並且將該誤差值向後發送至隱藏層，藉以修正隱藏層各神經元的權重值。</a:t>
            </a:r>
            <a:endParaRPr lang="en-US" altLang="zh-TW"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3000"/>
              </a:lnSpc>
            </a:pPr>
            <a:r>
              <a:rPr lang="zh-TW" altLang="en-US" sz="2400" kern="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此一過程將反覆被執行直到神經網路所輸出之誤差值低於預定的目標為止。</a:t>
            </a:r>
            <a:endParaRPr lang="zh-TW" altLang="zh-TW" sz="24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063542925"/>
      </p:ext>
    </p:extLst>
  </p:cSld>
  <p:clrMapOvr>
    <a:masterClrMapping/>
  </p:clrMapOvr>
  <p:timing>
    <p:tnLst>
      <p:par>
        <p:cTn id="1" dur="indefinite" restart="never" nodeType="tmRoot"/>
      </p:par>
    </p:tnLst>
  </p:timing>
</p:sld>
</file>

<file path=ppt/theme/theme1.xml><?xml version="1.0" encoding="utf-8"?>
<a:theme xmlns:a="http://schemas.openxmlformats.org/drawingml/2006/main" name="5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3595</TotalTime>
  <Words>5444</Words>
  <Application>Microsoft Office PowerPoint</Application>
  <PresentationFormat>寬螢幕</PresentationFormat>
  <Paragraphs>1080</Paragraphs>
  <Slides>101</Slides>
  <Notes>8</Notes>
  <HiddenSlides>0</HiddenSlides>
  <MMClips>0</MMClips>
  <ScaleCrop>false</ScaleCrop>
  <HeadingPairs>
    <vt:vector size="8" baseType="variant">
      <vt:variant>
        <vt:lpstr>使用字型</vt:lpstr>
      </vt:variant>
      <vt:variant>
        <vt:i4>10</vt:i4>
      </vt:variant>
      <vt:variant>
        <vt:lpstr>佈景主題</vt:lpstr>
      </vt:variant>
      <vt:variant>
        <vt:i4>7</vt:i4>
      </vt:variant>
      <vt:variant>
        <vt:lpstr>內嵌 OLE 伺服程式</vt:lpstr>
      </vt:variant>
      <vt:variant>
        <vt:i4>1</vt:i4>
      </vt:variant>
      <vt:variant>
        <vt:lpstr>投影片標題</vt:lpstr>
      </vt:variant>
      <vt:variant>
        <vt:i4>101</vt:i4>
      </vt:variant>
    </vt:vector>
  </HeadingPairs>
  <TitlesOfParts>
    <vt:vector size="119" baseType="lpstr">
      <vt:lpstr>細明體</vt:lpstr>
      <vt:lpstr>微軟正黑體</vt:lpstr>
      <vt:lpstr>新細明體</vt:lpstr>
      <vt:lpstr>標楷體</vt:lpstr>
      <vt:lpstr>Arial</vt:lpstr>
      <vt:lpstr>Calibri</vt:lpstr>
      <vt:lpstr>Calibri Light</vt:lpstr>
      <vt:lpstr>Tempus Sans ITC</vt:lpstr>
      <vt:lpstr>Times New Roman</vt:lpstr>
      <vt:lpstr>Wingdings</vt:lpstr>
      <vt:lpstr>5_Office 佈景主題</vt:lpstr>
      <vt:lpstr>Office 佈景主題</vt:lpstr>
      <vt:lpstr>1_Office 佈景主題</vt:lpstr>
      <vt:lpstr>4_Office 佈景主題</vt:lpstr>
      <vt:lpstr>6_Office 佈景主題</vt:lpstr>
      <vt:lpstr>7_Office 佈景主題</vt:lpstr>
      <vt:lpstr>2_Office 佈景主題</vt:lpstr>
      <vt:lpstr>Visio.Drawing.15</vt:lpstr>
      <vt:lpstr>PowerPoint 簡報</vt:lpstr>
      <vt:lpstr>PowerPoint 簡報</vt:lpstr>
      <vt:lpstr>一、計畫目標</vt:lpstr>
      <vt:lpstr>二、重要工作項目</vt:lpstr>
      <vt:lpstr>三、研究方法</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桁架之優化設計與工程分析</vt:lpstr>
      <vt:lpstr>水平桁架之高度變化性能分析</vt:lpstr>
      <vt:lpstr>水平桁架高度變化之變形分析</vt:lpstr>
      <vt:lpstr>水平桁架高度變化之應力分析</vt:lpstr>
      <vt:lpstr>水平桁架高度變化之最大載重分析</vt:lpstr>
      <vt:lpstr>水平桁架之高度變化性能分析</vt:lpstr>
      <vt:lpstr>水平桁架之高度變化性能分析</vt:lpstr>
      <vt:lpstr>水平桁架之高度變化性能分析</vt:lpstr>
      <vt:lpstr>水平桁架之腹桿角度變化控制分析</vt:lpstr>
      <vt:lpstr>水平桁架之腹桿角度變化控制分析</vt:lpstr>
      <vt:lpstr>水平桁架之腹桿角度控制分析</vt:lpstr>
      <vt:lpstr>PowerPoint 簡報</vt:lpstr>
      <vt:lpstr>PowerPoint 簡報</vt:lpstr>
      <vt:lpstr>PowerPoint 簡報</vt:lpstr>
      <vt:lpstr>綜合分析</vt:lpstr>
      <vt:lpstr>PowerPoint 簡報</vt:lpstr>
      <vt:lpstr>PowerPoint 簡報</vt:lpstr>
      <vt:lpstr>PowerPoint 簡報</vt:lpstr>
      <vt:lpstr>PowerPoint 簡報</vt:lpstr>
      <vt:lpstr>PowerPoint 簡報</vt:lpstr>
      <vt:lpstr>PowerPoint 簡報</vt:lpstr>
      <vt:lpstr>4、屋頂桁架的優化組合設計</vt:lpstr>
      <vt:lpstr>PowerPoint 簡報</vt:lpstr>
      <vt:lpstr>PowerPoint 簡報</vt:lpstr>
      <vt:lpstr>PowerPoint 簡報</vt:lpstr>
      <vt:lpstr>綜合分析</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敬請指導, 謝謝!</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鄭伊芬</dc:creator>
  <cp:lastModifiedBy>黃金川</cp:lastModifiedBy>
  <cp:revision>83</cp:revision>
  <dcterms:created xsi:type="dcterms:W3CDTF">2020-12-07T11:22:20Z</dcterms:created>
  <dcterms:modified xsi:type="dcterms:W3CDTF">2020-12-14T22:52:46Z</dcterms:modified>
</cp:coreProperties>
</file>